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0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1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2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3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4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5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6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7.xml" ContentType="application/vnd.openxmlformats-officedocument.them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8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29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30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31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6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  <p:sldMasterId id="2147483728" r:id="rId2"/>
    <p:sldMasterId id="2147483757" r:id="rId3"/>
    <p:sldMasterId id="2147483763" r:id="rId4"/>
    <p:sldMasterId id="2147483770" r:id="rId5"/>
    <p:sldMasterId id="2147483782" r:id="rId6"/>
    <p:sldMasterId id="2147483794" r:id="rId7"/>
    <p:sldMasterId id="2147483806" r:id="rId8"/>
    <p:sldMasterId id="2147483819" r:id="rId9"/>
    <p:sldMasterId id="2147483832" r:id="rId10"/>
    <p:sldMasterId id="2147483845" r:id="rId11"/>
    <p:sldMasterId id="2147483859" r:id="rId12"/>
    <p:sldMasterId id="2147483871" r:id="rId13"/>
    <p:sldMasterId id="2147483883" r:id="rId14"/>
    <p:sldMasterId id="2147483895" r:id="rId15"/>
    <p:sldMasterId id="2147483908" r:id="rId16"/>
    <p:sldMasterId id="2147483934" r:id="rId17"/>
    <p:sldMasterId id="2147483947" r:id="rId18"/>
    <p:sldMasterId id="2147483960" r:id="rId19"/>
    <p:sldMasterId id="2147483973" r:id="rId20"/>
    <p:sldMasterId id="2147483978" r:id="rId21"/>
    <p:sldMasterId id="2147483983" r:id="rId22"/>
    <p:sldMasterId id="2147483988" r:id="rId23"/>
    <p:sldMasterId id="2147483993" r:id="rId24"/>
    <p:sldMasterId id="2147483998" r:id="rId25"/>
    <p:sldMasterId id="2147484003" r:id="rId26"/>
    <p:sldMasterId id="2147484008" r:id="rId27"/>
    <p:sldMasterId id="2147484013" r:id="rId28"/>
    <p:sldMasterId id="2147484018" r:id="rId29"/>
    <p:sldMasterId id="2147484031" r:id="rId30"/>
    <p:sldMasterId id="2147484044" r:id="rId31"/>
    <p:sldMasterId id="2147484057" r:id="rId32"/>
  </p:sldMasterIdLst>
  <p:notesMasterIdLst>
    <p:notesMasterId r:id="rId78"/>
  </p:notesMasterIdLst>
  <p:handoutMasterIdLst>
    <p:handoutMasterId r:id="rId79"/>
  </p:handoutMasterIdLst>
  <p:sldIdLst>
    <p:sldId id="883" r:id="rId33"/>
    <p:sldId id="930" r:id="rId34"/>
    <p:sldId id="932" r:id="rId35"/>
    <p:sldId id="931" r:id="rId36"/>
    <p:sldId id="878" r:id="rId37"/>
    <p:sldId id="742" r:id="rId38"/>
    <p:sldId id="673" r:id="rId39"/>
    <p:sldId id="638" r:id="rId40"/>
    <p:sldId id="888" r:id="rId41"/>
    <p:sldId id="889" r:id="rId42"/>
    <p:sldId id="890" r:id="rId43"/>
    <p:sldId id="891" r:id="rId44"/>
    <p:sldId id="968" r:id="rId45"/>
    <p:sldId id="969" r:id="rId46"/>
    <p:sldId id="934" r:id="rId47"/>
    <p:sldId id="935" r:id="rId48"/>
    <p:sldId id="937" r:id="rId49"/>
    <p:sldId id="936" r:id="rId50"/>
    <p:sldId id="938" r:id="rId51"/>
    <p:sldId id="939" r:id="rId52"/>
    <p:sldId id="940" r:id="rId53"/>
    <p:sldId id="941" r:id="rId54"/>
    <p:sldId id="942" r:id="rId55"/>
    <p:sldId id="943" r:id="rId56"/>
    <p:sldId id="944" r:id="rId57"/>
    <p:sldId id="945" r:id="rId58"/>
    <p:sldId id="946" r:id="rId59"/>
    <p:sldId id="947" r:id="rId60"/>
    <p:sldId id="948" r:id="rId61"/>
    <p:sldId id="952" r:id="rId62"/>
    <p:sldId id="949" r:id="rId63"/>
    <p:sldId id="951" r:id="rId64"/>
    <p:sldId id="950" r:id="rId65"/>
    <p:sldId id="953" r:id="rId66"/>
    <p:sldId id="954" r:id="rId67"/>
    <p:sldId id="955" r:id="rId68"/>
    <p:sldId id="959" r:id="rId69"/>
    <p:sldId id="958" r:id="rId70"/>
    <p:sldId id="957" r:id="rId71"/>
    <p:sldId id="963" r:id="rId72"/>
    <p:sldId id="962" r:id="rId73"/>
    <p:sldId id="961" r:id="rId74"/>
    <p:sldId id="960" r:id="rId75"/>
    <p:sldId id="956" r:id="rId76"/>
    <p:sldId id="900" r:id="rId77"/>
  </p:sldIdLst>
  <p:sldSz cx="9906000" cy="6858000" type="A4"/>
  <p:notesSz cx="6797675" cy="9928225"/>
  <p:defaultTextStyle>
    <a:defPPr>
      <a:defRPr lang="ru-RU"/>
    </a:defPPr>
    <a:lvl1pPr marL="0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1pPr>
    <a:lvl2pPr marL="478912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2pPr>
    <a:lvl3pPr marL="957824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3pPr>
    <a:lvl4pPr marL="1436736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4pPr>
    <a:lvl5pPr marL="1915648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5pPr>
    <a:lvl6pPr marL="2394560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6pPr>
    <a:lvl7pPr marL="2873472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7pPr>
    <a:lvl8pPr marL="3352384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8pPr>
    <a:lvl9pPr marL="3831296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90" userDrawn="1">
          <p15:clr>
            <a:srgbClr val="A4A3A4"/>
          </p15:clr>
        </p15:guide>
        <p15:guide id="2" orient="horz" pos="2332" userDrawn="1">
          <p15:clr>
            <a:srgbClr val="A4A3A4"/>
          </p15:clr>
        </p15:guide>
        <p15:guide id="3" pos="337" userDrawn="1">
          <p15:clr>
            <a:srgbClr val="A4A3A4"/>
          </p15:clr>
        </p15:guide>
        <p15:guide id="4" pos="3120" userDrawn="1">
          <p15:clr>
            <a:srgbClr val="A4A3A4"/>
          </p15:clr>
        </p15:guide>
        <p15:guide id="5" pos="4033" userDrawn="1">
          <p15:clr>
            <a:srgbClr val="A4A3A4"/>
          </p15:clr>
        </p15:guide>
        <p15:guide id="6" pos="2468" userDrawn="1">
          <p15:clr>
            <a:srgbClr val="A4A3A4"/>
          </p15:clr>
        </p15:guide>
        <p15:guide id="7" pos="3293" userDrawn="1">
          <p15:clr>
            <a:srgbClr val="A4A3A4"/>
          </p15:clr>
        </p15:guide>
        <p15:guide id="8" pos="5932" userDrawn="1">
          <p15:clr>
            <a:srgbClr val="A4A3A4"/>
          </p15:clr>
        </p15:guide>
        <p15:guide id="9" pos="5859" userDrawn="1">
          <p15:clr>
            <a:srgbClr val="A4A3A4"/>
          </p15:clr>
        </p15:guide>
        <p15:guide id="10" pos="2802" userDrawn="1">
          <p15:clr>
            <a:srgbClr val="A4A3A4"/>
          </p15:clr>
        </p15:guide>
        <p15:guide id="11" pos="35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537F23"/>
    <a:srgbClr val="76B531"/>
    <a:srgbClr val="131008"/>
    <a:srgbClr val="7D71A3"/>
    <a:srgbClr val="52B9E1"/>
    <a:srgbClr val="467DB5"/>
    <a:srgbClr val="955F98"/>
    <a:srgbClr val="7D71A1"/>
    <a:srgbClr val="7D7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434" autoAdjust="0"/>
  </p:normalViewPr>
  <p:slideViewPr>
    <p:cSldViewPr>
      <p:cViewPr varScale="1">
        <p:scale>
          <a:sx n="115" d="100"/>
          <a:sy n="115" d="100"/>
        </p:scale>
        <p:origin x="1176" y="84"/>
      </p:cViewPr>
      <p:guideLst>
        <p:guide orient="horz" pos="4190"/>
        <p:guide orient="horz" pos="2332"/>
        <p:guide pos="337"/>
        <p:guide pos="3120"/>
        <p:guide pos="4033"/>
        <p:guide pos="2468"/>
        <p:guide pos="3293"/>
        <p:guide pos="5932"/>
        <p:guide pos="5859"/>
        <p:guide pos="2802"/>
        <p:guide pos="3512"/>
      </p:guideLst>
    </p:cSldViewPr>
  </p:slideViewPr>
  <p:outlineViewPr>
    <p:cViewPr>
      <p:scale>
        <a:sx n="33" d="100"/>
        <a:sy n="33" d="100"/>
      </p:scale>
      <p:origin x="0" y="35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slide" Target="slides/slide42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9.xml"/><Relationship Id="rId8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77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slide" Target="slides/slide40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slide" Target="slides/slide4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slide" Target="slides/slide4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85077699697665"/>
          <c:y val="9.4857537178604151E-2"/>
          <c:w val="0.64889217396717169"/>
          <c:h val="0.8769897685451730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Забор крови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1C-4770-BCE3-01DA6D63193D}"/>
              </c:ext>
            </c:extLst>
          </c:dPt>
          <c:dPt>
            <c:idx val="1"/>
            <c:bubble3D val="0"/>
            <c:explosion val="1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1C-4770-BCE3-01DA6D63193D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1C-4770-BCE3-01DA6D63193D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1C-4770-BCE3-01DA6D63193D}"/>
              </c:ext>
            </c:extLst>
          </c:dPt>
          <c:cat>
            <c:strRef>
              <c:f>Лист1!$A$2:$A$4</c:f>
              <c:strCache>
                <c:ptCount val="3"/>
                <c:pt idx="0">
                  <c:v>Работа, добавляющая ценность</c:v>
                </c:pt>
                <c:pt idx="1">
                  <c:v>Работа необходимая, но не добавляющая ценности</c:v>
                </c:pt>
                <c:pt idx="2">
                  <c:v>Явные потери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35</c:v>
                </c:pt>
                <c:pt idx="2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1C-4770-BCE3-01DA6D631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831850987750335"/>
          <c:y val="0.12229821686479279"/>
          <c:w val="0.64889217396717169"/>
          <c:h val="0.8769897685451730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Забор крови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34-4B6A-A019-5A978A00940C}"/>
              </c:ext>
            </c:extLst>
          </c:dPt>
          <c:dPt>
            <c:idx val="1"/>
            <c:bubble3D val="0"/>
            <c:explosion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34-4B6A-A019-5A978A00940C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34-4B6A-A019-5A978A00940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34-4B6A-A019-5A978A00940C}"/>
              </c:ext>
            </c:extLst>
          </c:dPt>
          <c:cat>
            <c:strRef>
              <c:f>Лист1!$A$2:$A$4</c:f>
              <c:strCache>
                <c:ptCount val="3"/>
                <c:pt idx="0">
                  <c:v>Работа, добавляющая ценность</c:v>
                </c:pt>
                <c:pt idx="1">
                  <c:v>Работа необходимая, но не добавляющая ценности</c:v>
                </c:pt>
                <c:pt idx="2">
                  <c:v>Явные потери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35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34-4B6A-A019-5A978A009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Диаграмма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51C1-42E0-82B4-D7180DD373B3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3-51C1-42E0-82B4-D7180DD373B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51C1-42E0-82B4-D7180DD373B3}"/>
              </c:ext>
            </c:extLst>
          </c:dPt>
          <c:dLbls>
            <c:dLbl>
              <c:idx val="0"/>
              <c:layout>
                <c:manualLayout>
                  <c:x val="-0.1055759950767967"/>
                  <c:y val="4.7523396525630472E-2"/>
                </c:manualLayout>
              </c:layout>
              <c:tx>
                <c:rich>
                  <a:bodyPr/>
                  <a:lstStyle/>
                  <a:p>
                    <a:fld id="{F0FC6E06-654C-417E-B4D2-22F20AF667C7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1C1-42E0-82B4-D7180DD373B3}"/>
                </c:ext>
              </c:extLst>
            </c:dLbl>
            <c:dLbl>
              <c:idx val="1"/>
              <c:layout>
                <c:manualLayout>
                  <c:x val="2.66247166431672E-2"/>
                  <c:y val="6.068141123802015E-2"/>
                </c:manualLayout>
              </c:layout>
              <c:tx>
                <c:rich>
                  <a:bodyPr/>
                  <a:lstStyle/>
                  <a:p>
                    <a:fld id="{ADCB2313-7E83-4D6B-99E0-E61C30D4027B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1C1-42E0-82B4-D7180DD373B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44C8590-84A8-4262-9A74-A48CB6CDA37C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1C1-42E0-82B4-D7180DD373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Работа добавляющая ценность</c:v>
                </c:pt>
                <c:pt idx="1">
                  <c:v>Работа не добавляющая ценность</c:v>
                </c:pt>
                <c:pt idx="2">
                  <c:v>Явные потери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3.8580246913580245</c:v>
                </c:pt>
                <c:pt idx="1">
                  <c:v>0.30864197530864196</c:v>
                </c:pt>
                <c:pt idx="2">
                  <c:v>95.833333333333343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C1-42E0-82B4-D7180DD37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</a:rPr>
              <a:t>Ответ</a:t>
            </a:r>
            <a:r>
              <a:rPr lang="ru-RU" baseline="0">
                <a:solidFill>
                  <a:srgbClr val="002060"/>
                </a:solidFill>
              </a:rPr>
              <a:t> на обращения, дни</a:t>
            </a:r>
            <a:endParaRPr lang="ru-RU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Количество дней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Sheet1!$A$3:$A$11</c:f>
              <c:strCache>
                <c:ptCount val="9"/>
                <c:pt idx="0">
                  <c:v>18701</c:v>
                </c:pt>
                <c:pt idx="1">
                  <c:v>Т-7204</c:v>
                </c:pt>
                <c:pt idx="2">
                  <c:v>К-7206</c:v>
                </c:pt>
                <c:pt idx="3">
                  <c:v>Л-2577-1</c:v>
                </c:pt>
                <c:pt idx="4">
                  <c:v>18678</c:v>
                </c:pt>
                <c:pt idx="5">
                  <c:v>18700</c:v>
                </c:pt>
                <c:pt idx="6">
                  <c:v>Кол-7211</c:v>
                </c:pt>
                <c:pt idx="7">
                  <c:v>Ш-7208</c:v>
                </c:pt>
                <c:pt idx="8">
                  <c:v>Кол-7209</c:v>
                </c:pt>
              </c:strCache>
            </c:strRef>
          </c:cat>
          <c:val>
            <c:numRef>
              <c:f>Sheet1!$B$3:$B$11</c:f>
              <c:numCache>
                <c:formatCode>General</c:formatCode>
                <c:ptCount val="9"/>
                <c:pt idx="0">
                  <c:v>27</c:v>
                </c:pt>
                <c:pt idx="1">
                  <c:v>27</c:v>
                </c:pt>
                <c:pt idx="2">
                  <c:v>26</c:v>
                </c:pt>
                <c:pt idx="3">
                  <c:v>22</c:v>
                </c:pt>
                <c:pt idx="4">
                  <c:v>15</c:v>
                </c:pt>
                <c:pt idx="5">
                  <c:v>14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7-4272-B6E3-067CB0973C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1959520"/>
        <c:axId val="361963832"/>
      </c:barChart>
      <c:catAx>
        <c:axId val="36195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1963832"/>
        <c:crosses val="autoZero"/>
        <c:auto val="1"/>
        <c:lblAlgn val="ctr"/>
        <c:lblOffset val="100"/>
        <c:noMultiLvlLbl val="0"/>
      </c:catAx>
      <c:valAx>
        <c:axId val="361963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195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3EFE8F48-518E-45D7-8E2F-81EAFEDACB4B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D3D3AAB1-C1C3-40FB-A831-6BB6913BE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27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116E73D2-0DB3-4D3F-BA46-2F6089FCDCA0}" type="datetimeFigureOut">
              <a:rPr lang="ru-RU" smtClean="0"/>
              <a:t>27.01.2021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4AEBD501-1932-4DA5-A84C-37914F6608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14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1pPr>
    <a:lvl2pPr marL="437083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2pPr>
    <a:lvl3pPr marL="87416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3pPr>
    <a:lvl4pPr marL="1311250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4pPr>
    <a:lvl5pPr marL="1748333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5pPr>
    <a:lvl6pPr marL="218541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6pPr>
    <a:lvl7pPr marL="2622499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7pPr>
    <a:lvl8pPr marL="3059582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8pPr>
    <a:lvl9pPr marL="349666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i="1" dirty="0"/>
              <a:t>Поток единичных изделий – организация работы, при которой товары/документы производятся/обрабатываются по одному (или в минимальной партии) по мере их поступления, а ценность продукции определяется с точки зрения заказчика (под ценностью мы понимаем – субъективное ощущение потребителя/заказчика от того, что нужная ему вещь (услуга) доставлена (оказана) в нужное время, в нужном месте и надлежащего качества). </a:t>
            </a:r>
            <a:endParaRPr lang="ru-RU" sz="1200" dirty="0"/>
          </a:p>
          <a:p>
            <a:pPr lvl="0"/>
            <a:r>
              <a:rPr lang="ru-RU" sz="1200" i="1" dirty="0"/>
              <a:t>Поток единичных изделий позволяет сократить расходы и время выполнения заказа, а также исключить брак и повреждение изделий, а, следовательно – повысить конкурентоспособность компании и ее товара.</a:t>
            </a:r>
            <a:endParaRPr lang="ru-RU" sz="1200" dirty="0"/>
          </a:p>
          <a:p>
            <a:pPr lvl="0"/>
            <a:r>
              <a:rPr lang="ru-RU" sz="1200" i="1" dirty="0"/>
              <a:t>Предпосылки создания: при производстве крупными партиями большая часть материалов в производственном процессе проводит 95% времени в ожидании добавления ценности или в виде запасов готовой продукции.</a:t>
            </a:r>
            <a:endParaRPr lang="ru-RU" sz="1200" dirty="0"/>
          </a:p>
          <a:p>
            <a:r>
              <a:rPr lang="ru-RU" sz="1200" i="1" dirty="0"/>
              <a:t>Время выполнения заказа – время продвижения продукта от сырья до готового изделия через все стадии обработки, включая ожидание при хранении в виде запасов, как между операциями, так и на складе.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BD501-1932-4DA5-A84C-37914F66083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08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67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51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25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5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26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0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50471" y="5334831"/>
            <a:ext cx="5792746" cy="2462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8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063" y="620713"/>
            <a:ext cx="6310312" cy="4370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50471" y="5334831"/>
            <a:ext cx="5792746" cy="2462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57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063" y="620713"/>
            <a:ext cx="6310312" cy="4370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50471" y="5334831"/>
            <a:ext cx="5792746" cy="2462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76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46063" y="620713"/>
            <a:ext cx="6310312" cy="4370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50471" y="5334831"/>
            <a:ext cx="5792746" cy="2462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59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5927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60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3097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43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97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6046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452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2658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63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srgbClr val="000000"/>
                </a:solidFill>
              </a:rPr>
              <a:pPr/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0.xml"/><Relationship Id="rId7" Type="http://schemas.openxmlformats.org/officeDocument/2006/relationships/image" Target="../media/image22.png"/><Relationship Id="rId2" Type="http://schemas.openxmlformats.org/officeDocument/2006/relationships/tags" Target="../tags/tag6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0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1.xml"/><Relationship Id="rId7" Type="http://schemas.openxmlformats.org/officeDocument/2006/relationships/image" Target="../media/image22.png"/><Relationship Id="rId2" Type="http://schemas.openxmlformats.org/officeDocument/2006/relationships/tags" Target="../tags/tag7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0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2.xml"/><Relationship Id="rId7" Type="http://schemas.openxmlformats.org/officeDocument/2006/relationships/image" Target="../media/image22.png"/><Relationship Id="rId2" Type="http://schemas.openxmlformats.org/officeDocument/2006/relationships/tags" Target="../tags/tag7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0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3.xml"/><Relationship Id="rId7" Type="http://schemas.openxmlformats.org/officeDocument/2006/relationships/image" Target="../media/image22.png"/><Relationship Id="rId2" Type="http://schemas.openxmlformats.org/officeDocument/2006/relationships/tags" Target="../tags/tag7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0.pn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4.xml"/><Relationship Id="rId7" Type="http://schemas.openxmlformats.org/officeDocument/2006/relationships/image" Target="../media/image22.png"/><Relationship Id="rId2" Type="http://schemas.openxmlformats.org/officeDocument/2006/relationships/tags" Target="../tags/tag7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0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5.xml"/><Relationship Id="rId7" Type="http://schemas.openxmlformats.org/officeDocument/2006/relationships/image" Target="../media/image22.png"/><Relationship Id="rId2" Type="http://schemas.openxmlformats.org/officeDocument/2006/relationships/tags" Target="../tags/tag7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0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6.xml"/><Relationship Id="rId7" Type="http://schemas.openxmlformats.org/officeDocument/2006/relationships/image" Target="../media/image22.png"/><Relationship Id="rId2" Type="http://schemas.openxmlformats.org/officeDocument/2006/relationships/tags" Target="../tags/tag8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0.png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7.xml"/><Relationship Id="rId7" Type="http://schemas.openxmlformats.org/officeDocument/2006/relationships/image" Target="../media/image22.png"/><Relationship Id="rId2" Type="http://schemas.openxmlformats.org/officeDocument/2006/relationships/tags" Target="../tags/tag8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20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Master" Target="../slideMasters/slideMaster28.xml"/><Relationship Id="rId7" Type="http://schemas.openxmlformats.org/officeDocument/2006/relationships/image" Target="../media/image22.png"/><Relationship Id="rId2" Type="http://schemas.openxmlformats.org/officeDocument/2006/relationships/tags" Target="../tags/tag8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0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5.emf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1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2.vml"/><Relationship Id="rId6" Type="http://schemas.openxmlformats.org/officeDocument/2006/relationships/tags" Target="../tags/tag1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18.xml"/><Relationship Id="rId10" Type="http://schemas.openxmlformats.org/officeDocument/2006/relationships/image" Target="../media/image12.jpe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3.xml"/><Relationship Id="rId1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oleObject" Target="../embeddings/oleObject4.bin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10.png"/><Relationship Id="rId2" Type="http://schemas.openxmlformats.org/officeDocument/2006/relationships/tags" Target="../tags/tag22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3.v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oleObject" Target="../embeddings/oleObject3.bin"/><Relationship Id="rId10" Type="http://schemas.openxmlformats.org/officeDocument/2006/relationships/tags" Target="../tags/tag30.xml"/><Relationship Id="rId19" Type="http://schemas.openxmlformats.org/officeDocument/2006/relationships/image" Target="../media/image11.emf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5.emf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11.emf"/><Relationship Id="rId2" Type="http://schemas.openxmlformats.org/officeDocument/2006/relationships/tags" Target="../tags/tag48.xml"/><Relationship Id="rId1" Type="http://schemas.openxmlformats.org/officeDocument/2006/relationships/vmlDrawing" Target="../drawings/vmlDrawing5.vml"/><Relationship Id="rId6" Type="http://schemas.openxmlformats.org/officeDocument/2006/relationships/tags" Target="../tags/tag52.xml"/><Relationship Id="rId11" Type="http://schemas.openxmlformats.org/officeDocument/2006/relationships/oleObject" Target="../embeddings/oleObject6.bin"/><Relationship Id="rId5" Type="http://schemas.openxmlformats.org/officeDocument/2006/relationships/tags" Target="../tags/tag51.xml"/><Relationship Id="rId10" Type="http://schemas.openxmlformats.org/officeDocument/2006/relationships/image" Target="../media/image12.jpeg"/><Relationship Id="rId4" Type="http://schemas.openxmlformats.org/officeDocument/2006/relationships/tags" Target="../tags/tag50.xml"/><Relationship Id="rId9" Type="http://schemas.openxmlformats.org/officeDocument/2006/relationships/slideMaster" Target="../slideMasters/slideMaster4.xml"/><Relationship Id="rId1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oleObject" Target="../embeddings/oleObject8.bin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image" Target="../media/image10.png"/><Relationship Id="rId2" Type="http://schemas.openxmlformats.org/officeDocument/2006/relationships/tags" Target="../tags/tag55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6.v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5" Type="http://schemas.openxmlformats.org/officeDocument/2006/relationships/tags" Target="../tags/tag58.xml"/><Relationship Id="rId15" Type="http://schemas.openxmlformats.org/officeDocument/2006/relationships/oleObject" Target="../embeddings/oleObject7.bin"/><Relationship Id="rId10" Type="http://schemas.openxmlformats.org/officeDocument/2006/relationships/tags" Target="../tags/tag63.xml"/><Relationship Id="rId19" Type="http://schemas.openxmlformats.org/officeDocument/2006/relationships/image" Target="../media/image11.emf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44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7" y="5310536"/>
            <a:ext cx="5943600" cy="566738"/>
          </a:xfrm>
        </p:spPr>
        <p:txBody>
          <a:bodyPr anchor="b"/>
          <a:lstStyle>
            <a:lvl1pPr algn="l">
              <a:defRPr sz="2095" b="1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7" y="1124744"/>
            <a:ext cx="5943600" cy="4114800"/>
          </a:xfrm>
        </p:spPr>
        <p:txBody>
          <a:bodyPr/>
          <a:lstStyle>
            <a:lvl1pPr marL="0" indent="0">
              <a:buNone/>
              <a:defRPr sz="3333"/>
            </a:lvl1pPr>
            <a:lvl2pPr marL="477078" indent="0">
              <a:buNone/>
              <a:defRPr sz="2952"/>
            </a:lvl2pPr>
            <a:lvl3pPr marL="954155" indent="0">
              <a:buNone/>
              <a:defRPr sz="2476"/>
            </a:lvl3pPr>
            <a:lvl4pPr marL="1431234" indent="0">
              <a:buNone/>
              <a:defRPr sz="2095"/>
            </a:lvl4pPr>
            <a:lvl5pPr marL="1908311" indent="0">
              <a:buNone/>
              <a:defRPr sz="2095"/>
            </a:lvl5pPr>
            <a:lvl6pPr marL="2385390" indent="0">
              <a:buNone/>
              <a:defRPr sz="2095"/>
            </a:lvl6pPr>
            <a:lvl7pPr marL="2862468" indent="0">
              <a:buNone/>
              <a:defRPr sz="2095"/>
            </a:lvl7pPr>
            <a:lvl8pPr marL="3339546" indent="0">
              <a:buNone/>
              <a:defRPr sz="2095"/>
            </a:lvl8pPr>
            <a:lvl9pPr marL="3816624" indent="0">
              <a:buNone/>
              <a:defRPr sz="2095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7" y="5877274"/>
            <a:ext cx="5943600" cy="804862"/>
          </a:xfrm>
        </p:spPr>
        <p:txBody>
          <a:bodyPr/>
          <a:lstStyle>
            <a:lvl1pPr marL="0" indent="0">
              <a:buNone/>
              <a:defRPr sz="1429">
                <a:solidFill>
                  <a:schemeClr val="accent3"/>
                </a:solidFill>
              </a:defRPr>
            </a:lvl1pPr>
            <a:lvl2pPr marL="477078" indent="0">
              <a:buNone/>
              <a:defRPr sz="1238"/>
            </a:lvl2pPr>
            <a:lvl3pPr marL="954155" indent="0">
              <a:buNone/>
              <a:defRPr sz="1048"/>
            </a:lvl3pPr>
            <a:lvl4pPr marL="1431234" indent="0">
              <a:buNone/>
              <a:defRPr sz="952"/>
            </a:lvl4pPr>
            <a:lvl5pPr marL="1908311" indent="0">
              <a:buNone/>
              <a:defRPr sz="952"/>
            </a:lvl5pPr>
            <a:lvl6pPr marL="2385390" indent="0">
              <a:buNone/>
              <a:defRPr sz="952"/>
            </a:lvl6pPr>
            <a:lvl7pPr marL="2862468" indent="0">
              <a:buNone/>
              <a:defRPr sz="952"/>
            </a:lvl7pPr>
            <a:lvl8pPr marL="3339546" indent="0">
              <a:buNone/>
              <a:defRPr sz="952"/>
            </a:lvl8pPr>
            <a:lvl9pPr marL="3816624" indent="0">
              <a:buNone/>
              <a:defRPr sz="95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CD46-22B1-45C2-860C-7CCDDFF9C9D5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405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0807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6150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1113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7419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2327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2545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7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9" y="293690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51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53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374345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777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2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25" indent="0">
              <a:buNone/>
              <a:defRPr sz="1800"/>
            </a:lvl2pPr>
            <a:lvl3pPr marL="911651" indent="0">
              <a:buNone/>
              <a:defRPr sz="1600"/>
            </a:lvl3pPr>
            <a:lvl4pPr marL="1367481" indent="0">
              <a:buNone/>
              <a:defRPr sz="1400"/>
            </a:lvl4pPr>
            <a:lvl5pPr marL="1823316" indent="0">
              <a:buNone/>
              <a:defRPr sz="1400"/>
            </a:lvl5pPr>
            <a:lvl6pPr marL="2279151" indent="0">
              <a:buNone/>
              <a:defRPr sz="1400"/>
            </a:lvl6pPr>
            <a:lvl7pPr marL="2734982" indent="0">
              <a:buNone/>
              <a:defRPr sz="1400"/>
            </a:lvl7pPr>
            <a:lvl8pPr marL="3190813" indent="0">
              <a:buNone/>
              <a:defRPr sz="1400"/>
            </a:lvl8pPr>
            <a:lvl9pPr marL="364664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274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5E621-2423-45DF-8B26-56147C111484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5521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1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524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8059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38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38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8645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5141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7444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0461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25" indent="0">
              <a:buNone/>
              <a:defRPr sz="2800"/>
            </a:lvl2pPr>
            <a:lvl3pPr marL="911651" indent="0">
              <a:buNone/>
              <a:defRPr sz="2400"/>
            </a:lvl3pPr>
            <a:lvl4pPr marL="1367481" indent="0">
              <a:buNone/>
              <a:defRPr sz="2000"/>
            </a:lvl4pPr>
            <a:lvl5pPr marL="1823316" indent="0">
              <a:buNone/>
              <a:defRPr sz="2000"/>
            </a:lvl5pPr>
            <a:lvl6pPr marL="2279151" indent="0">
              <a:buNone/>
              <a:defRPr sz="2000"/>
            </a:lvl6pPr>
            <a:lvl7pPr marL="2734982" indent="0">
              <a:buNone/>
              <a:defRPr sz="2000"/>
            </a:lvl7pPr>
            <a:lvl8pPr marL="3190813" indent="0">
              <a:buNone/>
              <a:defRPr sz="2000"/>
            </a:lvl8pPr>
            <a:lvl9pPr marL="364664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7863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463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57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1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532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50" y="294100"/>
            <a:ext cx="8684944" cy="314028"/>
          </a:xfrm>
        </p:spPr>
        <p:txBody>
          <a:bodyPr/>
          <a:lstStyle>
            <a:lvl1pPr>
              <a:defRPr sz="204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6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63898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8" y="1124744"/>
            <a:ext cx="2280443" cy="5184576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5" y="1124744"/>
            <a:ext cx="6681390" cy="5184576"/>
          </a:xfrm>
        </p:spPr>
        <p:txBody>
          <a:bodyPr vert="eaVert"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85598-2C0F-4DCA-970D-4CEA01143909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8286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9992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6872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38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6006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2506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68375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3001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4095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1090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2329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9" y="349866"/>
            <a:ext cx="1037143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hangingPunct="1">
              <a:defRPr/>
            </a:pPr>
            <a:r>
              <a:rPr lang="ru-RU" sz="952" b="1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7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54155" eaLnBrk="1" hangingPunct="1">
              <a:defRPr/>
            </a:pPr>
            <a:endParaRPr lang="ru-RU" sz="857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80" y="508601"/>
            <a:ext cx="2991203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hangingPunct="1">
              <a:defRPr/>
            </a:pPr>
            <a:r>
              <a:rPr lang="en-US" sz="952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Last Modified 25.04.2014 19:06 Russian Standard Time</a:t>
            </a:r>
            <a:endParaRPr lang="ru-RU" sz="952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7"/>
            <a:ext cx="2656176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hangingPunct="1">
              <a:defRPr/>
            </a:pPr>
            <a:r>
              <a:rPr lang="en-US" sz="952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Printed 24.04.2014 20:59 Russian Standard Time</a:t>
            </a:r>
            <a:endParaRPr lang="ru-RU" sz="952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2" name="McK Title Elements"/>
          <p:cNvGrpSpPr>
            <a:grpSpLocks/>
          </p:cNvGrpSpPr>
          <p:nvPr/>
        </p:nvGrpSpPr>
        <p:grpSpPr bwMode="auto">
          <a:xfrm>
            <a:off x="2" y="1"/>
            <a:ext cx="990249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4155" eaLnBrk="1" hangingPunct="1">
                <a:defRPr/>
              </a:pPr>
              <a:r>
                <a:rPr lang="ru-RU" sz="1429" dirty="0" smtClean="0">
                  <a:solidFill>
                    <a:srgbClr val="414142"/>
                  </a:solidFill>
                  <a:latin typeface="Microsoft Sans Serif"/>
                  <a:cs typeface="Microsoft Sans Serif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4155" eaLnBrk="1" hangingPunct="1">
                <a:defRPr/>
              </a:pPr>
              <a:r>
                <a:rPr lang="ru-RU" sz="1429" dirty="0" smtClean="0">
                  <a:solidFill>
                    <a:srgbClr val="414142"/>
                  </a:solidFill>
                  <a:latin typeface="Microsoft Sans Serif"/>
                  <a:cs typeface="Microsoft Sans Serif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05"/>
              <a:ext cx="322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56906" eaLnBrk="0" hangingPunct="0"/>
              <a:r>
                <a:rPr lang="ru-RU" sz="857" dirty="0" smtClean="0">
                  <a:solidFill>
                    <a:srgbClr val="414142"/>
                  </a:solidFill>
                  <a:cs typeface="Microsoft Sans Serif"/>
                </a:rPr>
                <a:t>КОНФИДЕНЦИАЛЬНАЯ ИНФОРМАЦИЯ, СОБСТВЕННОСТЬ McKINSEY &amp; COMPANY</a:t>
              </a:r>
            </a:p>
            <a:p>
              <a:pPr defTabSz="856906" eaLnBrk="0" hangingPunct="0"/>
              <a:r>
                <a:rPr lang="ru-RU" sz="857" dirty="0" smtClean="0">
                  <a:solidFill>
                    <a:srgbClr val="414142"/>
                  </a:solidFill>
                  <a:cs typeface="Microsoft Sans Serif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57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6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08584" y="3175999"/>
            <a:ext cx="5455758" cy="502445"/>
          </a:xfrm>
          <a:prstGeom prst="rect">
            <a:avLst/>
          </a:prstGeom>
        </p:spPr>
        <p:txBody>
          <a:bodyPr/>
          <a:lstStyle>
            <a:lvl1pPr>
              <a:defRPr sz="3429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208584" y="3945699"/>
            <a:ext cx="5455758" cy="241926"/>
          </a:xfrm>
        </p:spPr>
        <p:txBody>
          <a:bodyPr>
            <a:spAutoFit/>
          </a:bodyPr>
          <a:lstStyle>
            <a:lvl1pPr marL="0" indent="0">
              <a:buNone/>
              <a:defRPr sz="1429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19" name="Picture 5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96"/>
          <a:stretch/>
        </p:blipFill>
        <p:spPr bwMode="auto">
          <a:xfrm>
            <a:off x="6903217" y="1196754"/>
            <a:ext cx="1169676" cy="12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3"/>
            <a:ext cx="6338436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grpSp>
        <p:nvGrpSpPr>
          <p:cNvPr id="23" name="Group 22"/>
          <p:cNvGrpSpPr/>
          <p:nvPr userDrawn="1"/>
        </p:nvGrpSpPr>
        <p:grpSpPr>
          <a:xfrm>
            <a:off x="0" y="0"/>
            <a:ext cx="9906000" cy="980728"/>
            <a:chOff x="0" y="2505596"/>
            <a:chExt cx="6696744" cy="1707025"/>
          </a:xfrm>
        </p:grpSpPr>
        <p:sp>
          <p:nvSpPr>
            <p:cNvPr id="24" name="Rectangle 23"/>
            <p:cNvSpPr/>
            <p:nvPr userDrawn="1"/>
          </p:nvSpPr>
          <p:spPr>
            <a:xfrm>
              <a:off x="0" y="3636557"/>
              <a:ext cx="6696744" cy="5760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3068960"/>
              <a:ext cx="669674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3E87BD"/>
                </a:solidFill>
                <a:cs typeface="Microsoft Sans Serif"/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0" y="2505596"/>
              <a:ext cx="669674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</p:grpSp>
      <p:pic>
        <p:nvPicPr>
          <p:cNvPr id="3" name="Picture 2" descr="kar-word-logo1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30"/>
            <a:ext cx="3236809" cy="130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4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4899259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7020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1676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111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0815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1491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4024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6562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015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3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8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8103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65990864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74093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8243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792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5601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4803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4527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1904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436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и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4" y="1576919"/>
            <a:ext cx="8600216" cy="4581071"/>
          </a:xfrm>
        </p:spPr>
        <p:txBody>
          <a:bodyPr/>
          <a:lstStyle>
            <a:lvl1pPr>
              <a:defRPr b="1"/>
            </a:lvl1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70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7260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9336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5275E-7C03-BC49-A8DD-B43C1779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2D594-381D-D347-960D-0D4B993E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76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4" indent="0" algn="ctr">
              <a:buNone/>
              <a:defRPr sz="1625"/>
            </a:lvl2pPr>
            <a:lvl3pPr marL="742927" indent="0" algn="ctr">
              <a:buNone/>
              <a:defRPr sz="1462"/>
            </a:lvl3pPr>
            <a:lvl4pPr marL="1114391" indent="0" algn="ctr">
              <a:buNone/>
              <a:defRPr sz="1300"/>
            </a:lvl4pPr>
            <a:lvl5pPr marL="1485854" indent="0" algn="ctr">
              <a:buNone/>
              <a:defRPr sz="1300"/>
            </a:lvl5pPr>
            <a:lvl6pPr marL="1857318" indent="0" algn="ctr">
              <a:buNone/>
              <a:defRPr sz="1300"/>
            </a:lvl6pPr>
            <a:lvl7pPr marL="2228781" indent="0" algn="ctr">
              <a:buNone/>
              <a:defRPr sz="1300"/>
            </a:lvl7pPr>
            <a:lvl8pPr marL="2600245" indent="0" algn="ctr">
              <a:buNone/>
              <a:defRPr sz="1300"/>
            </a:lvl8pPr>
            <a:lvl9pPr marL="2971709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8108F-A344-3949-833D-CE01139E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E9057A-1B69-2447-9B66-4659618A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8B5E0A-E96C-7E4A-B45A-07525556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7381-5932-B24C-8653-39A143B764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890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765C-795B-B645-A197-5B76F08D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B6E0B-912A-6E44-932C-D5B0928B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7F1C-7ED1-2945-A9BB-FC860B64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2BA71-AA26-EF43-9E3E-E8781112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330D2-8705-7746-A90B-25E14C47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759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575D7-8D6B-8B4B-A40E-8F6F1FEB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5CC71-8EC2-6E47-A3A2-20E530B78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7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953404-C8A1-6F42-8BBB-0179D2BE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E1FD-5FC2-AE44-9810-9D478562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2C02-8AA0-6148-A42D-C2FDE50E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836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ADC8-ECFC-1F41-9133-1306807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C7168-E653-674E-9681-6D2DF63F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630656-7112-E943-9299-A27022175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00E49-644E-964F-B0A2-B144B540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B662E-F2CD-C54D-A8BF-EDDD3A3E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4AAD1F-FAE5-DB4E-9EE2-2009D3CE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795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1023-21D1-4D45-9910-2FB06F4F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59B51C-F907-1B4C-90B1-FD34F5A2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575081-D608-3746-B7FF-11C333AD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9A4EDF-91D1-554A-A7F5-0C560D5F4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3E7F1-88EC-0C43-ABC1-102738F09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250E29-3998-9C46-9774-F20BE32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87669-4BA5-B244-946D-C0C7FC18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8B0B03-4924-8A48-806A-2E4BA21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127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DBCBD-5D94-B544-9DEE-931FFB9F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42CCB6-170D-294B-8484-C83A0BED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31FB17-D43B-DB44-AA2A-1C46829E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04481-3F37-214C-BEC3-9F749E92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0383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F8A0B-47DD-464C-AAFF-441B584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93AFB2-F0EE-8943-84B4-E37A279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68DB0-5859-624A-B4F3-BD892E49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680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5F4C2-DC38-2B44-8252-8477BA7B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C0C35-8713-E245-8FC3-A2C1E4D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899543-AE38-4C4D-9431-445C51F0E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50485-B170-4D4E-B63B-9A1F8573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529DA-45A4-CE4C-B41B-B750A062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EEA1C-01DA-8946-A11A-DFB5859F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марки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5" y="1576918"/>
            <a:ext cx="8531729" cy="4458607"/>
          </a:xfrm>
        </p:spPr>
        <p:txBody>
          <a:bodyPr/>
          <a:lstStyle>
            <a:lvl1pPr>
              <a:defRPr b="1" baseline="0">
                <a:solidFill>
                  <a:schemeClr val="accent3"/>
                </a:solidFill>
              </a:defRPr>
            </a:lvl1pPr>
            <a:lvl2pPr marL="4536" indent="0">
              <a:spcBef>
                <a:spcPts val="571"/>
              </a:spcBef>
              <a:buFontTx/>
              <a:buNone/>
              <a:defRPr baseline="0"/>
            </a:lvl2pPr>
            <a:lvl3pPr marL="774061" indent="-237359" defTabSz="514026">
              <a:buClr>
                <a:schemeClr val="accent3"/>
              </a:buClr>
              <a:buSzPct val="130000"/>
              <a:buFont typeface="Wingdings" pitchFamily="2" charset="2"/>
              <a:buChar char="§"/>
              <a:defRPr sz="1905" baseline="0">
                <a:solidFill>
                  <a:schemeClr val="tx1"/>
                </a:solidFill>
                <a:latin typeface="Microsoft Sans Serif"/>
                <a:cs typeface="Microsoft Sans Serif"/>
              </a:defRPr>
            </a:lvl3pPr>
            <a:lvl4pPr marL="1197375" indent="-237359">
              <a:spcBef>
                <a:spcPts val="571"/>
              </a:spcBef>
              <a:buClr>
                <a:schemeClr val="accent3"/>
              </a:buClr>
              <a:buFont typeface="Arial" pitchFamily="34" charset="0"/>
              <a:buChar char="•"/>
              <a:defRPr sz="1714" baseline="0">
                <a:latin typeface="Microsoft Sans Serif"/>
                <a:cs typeface="Microsoft Sans Serif"/>
              </a:defRPr>
            </a:lvl4pPr>
            <a:lvl5pPr marL="1794552" indent="-326557">
              <a:spcBef>
                <a:spcPts val="0"/>
              </a:spcBef>
              <a:buFont typeface="Calibri" pitchFamily="34" charset="0"/>
              <a:buChar char="–"/>
              <a:defRPr sz="1524" baseline="0"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Calibri, 24</a:t>
            </a:r>
            <a:r>
              <a:rPr lang="ru-RU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Текст (</a:t>
            </a:r>
            <a:r>
              <a:rPr lang="en-US" dirty="0" smtClean="0"/>
              <a:t>Calibri, 24 </a:t>
            </a:r>
            <a:r>
              <a:rPr lang="ru-RU" dirty="0" err="1" smtClean="0"/>
              <a:t>пт</a:t>
            </a:r>
            <a:r>
              <a:rPr lang="en-US" dirty="0" smtClean="0"/>
              <a:t>)</a:t>
            </a:r>
            <a:endParaRPr lang="ru-RU" dirty="0" smtClean="0"/>
          </a:p>
          <a:p>
            <a:pPr lvl="2"/>
            <a:r>
              <a:rPr lang="ru-RU" dirty="0" smtClean="0"/>
              <a:t>Первый уровень (</a:t>
            </a:r>
            <a:r>
              <a:rPr lang="en-US" dirty="0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Второй уровень (</a:t>
            </a:r>
            <a:r>
              <a:rPr lang="en-US" dirty="0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4"/>
            <a:r>
              <a:rPr lang="ru-RU" dirty="0" smtClean="0"/>
              <a:t>Третий уровень (</a:t>
            </a:r>
            <a:r>
              <a:rPr lang="en-US" dirty="0" smtClean="0"/>
              <a:t>Calibri, </a:t>
            </a:r>
            <a:r>
              <a:rPr lang="ru-RU" dirty="0" smtClean="0"/>
              <a:t>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3427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76D5-ADC0-424C-94BC-7593ACCD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9FDA34-99D2-3D42-A306-832EABDBA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4" indent="0">
              <a:buNone/>
              <a:defRPr sz="2275"/>
            </a:lvl2pPr>
            <a:lvl3pPr marL="742927" indent="0">
              <a:buNone/>
              <a:defRPr sz="1950"/>
            </a:lvl3pPr>
            <a:lvl4pPr marL="1114391" indent="0">
              <a:buNone/>
              <a:defRPr sz="1625"/>
            </a:lvl4pPr>
            <a:lvl5pPr marL="1485854" indent="0">
              <a:buNone/>
              <a:defRPr sz="1625"/>
            </a:lvl5pPr>
            <a:lvl6pPr marL="1857318" indent="0">
              <a:buNone/>
              <a:defRPr sz="1625"/>
            </a:lvl6pPr>
            <a:lvl7pPr marL="2228781" indent="0">
              <a:buNone/>
              <a:defRPr sz="1625"/>
            </a:lvl7pPr>
            <a:lvl8pPr marL="2600245" indent="0">
              <a:buNone/>
              <a:defRPr sz="1625"/>
            </a:lvl8pPr>
            <a:lvl9pPr marL="2971709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68D1F-271F-684F-BCC3-18E2A5FE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185669-5E58-3F45-85C9-5C86996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B0B3F5-DE13-8045-9C0D-81B7DDC9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02B16-77CF-D449-A0A3-FFD54CB2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534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3C7B3-AD7E-FA41-B4FB-97D11DCD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A6F4A4-C027-8C4D-9B6C-09C2E77C2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87A91-D93D-2A43-95A9-7036A4B8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10A5-2E19-3447-A40E-856785F2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4A06C-3A19-D748-AFBB-2E5FE715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47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2B373E-722F-B341-AE5A-D7BDE9657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39A408-3D70-3245-8107-A9026B68D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A1171-EE90-4E42-B760-524F45A5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1DA09-EEFD-C04F-8184-E9C6D85D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31EB6-FAEF-BB4E-84C2-EAE6E495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314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39" y="152415"/>
            <a:ext cx="9030624" cy="576263"/>
          </a:xfrm>
        </p:spPr>
        <p:txBody>
          <a:bodyPr/>
          <a:lstStyle>
            <a:lvl1pPr>
              <a:defRPr>
                <a:solidFill>
                  <a:srgbClr val="0975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7690" y="828949"/>
            <a:ext cx="9030627" cy="2776400"/>
          </a:xfrm>
        </p:spPr>
        <p:txBody>
          <a:bodyPr>
            <a:normAutofit/>
          </a:bodyPr>
          <a:lstStyle>
            <a:lvl1pPr marL="278577" indent="-278577" algn="l">
              <a:buClr>
                <a:srgbClr val="09758A"/>
              </a:buClr>
              <a:buFont typeface="Verdana" panose="020B0604030504040204" pitchFamily="34" charset="0"/>
              <a:buChar char="•"/>
              <a:defRPr sz="1300"/>
            </a:lvl1pPr>
            <a:lvl2pPr marL="603583" marR="0" indent="-232148" algn="l" defTabSz="742873" rtl="0" eaLnBrk="1" fontAlgn="auto" latinLnBrk="0" hangingPunct="1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rgbClr val="09758A"/>
              </a:buClr>
              <a:buSzTx/>
              <a:buFont typeface="Verdana" panose="020B0604030504040204" pitchFamily="34" charset="0"/>
              <a:buChar char="•"/>
              <a:tabLst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75019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975"/>
            </a:lvl3pPr>
            <a:lvl4pPr marL="1346456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894"/>
            </a:lvl4pPr>
            <a:lvl5pPr marL="1625032" indent="-139290" algn="l">
              <a:buClr>
                <a:srgbClr val="09758A"/>
              </a:buClr>
              <a:buFont typeface="Verdana" panose="020B0604030504040204" pitchFamily="34" charset="0"/>
              <a:buChar char="•"/>
              <a:defRPr sz="854"/>
            </a:lvl5pPr>
            <a:lvl6pPr marL="1857179" indent="0" algn="ctr">
              <a:buNone/>
              <a:defRPr sz="1300"/>
            </a:lvl6pPr>
            <a:lvl7pPr marL="2228616" indent="0" algn="ctr">
              <a:buNone/>
              <a:defRPr sz="1300"/>
            </a:lvl7pPr>
            <a:lvl8pPr marL="2600050" indent="0" algn="ctr">
              <a:buNone/>
              <a:defRPr sz="1300"/>
            </a:lvl8pPr>
            <a:lvl9pPr marL="2971485" indent="0" algn="ctr">
              <a:buNone/>
              <a:defRPr sz="13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428238" y="3605349"/>
            <a:ext cx="9049544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8577" indent="-278577">
              <a:buClr>
                <a:srgbClr val="09758A"/>
              </a:buClr>
              <a:buFont typeface="+mj-lt"/>
              <a:buAutoNum type="arabicPeriod"/>
              <a:defRPr sz="13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50012" indent="-278577">
              <a:buClr>
                <a:srgbClr val="09758A"/>
              </a:buClr>
              <a:buFont typeface="+mj-lt"/>
              <a:buAutoNum type="arabicPeriod"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28591" indent="-185719">
              <a:buClr>
                <a:srgbClr val="09758A"/>
              </a:buClr>
              <a:buFont typeface="+mj-lt"/>
              <a:buAutoNum type="arabicPeriod"/>
              <a:defRPr sz="975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00026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71461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507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5275E-7C03-BC49-A8DD-B43C1779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2D594-381D-D347-960D-0D4B993E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76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4" indent="0" algn="ctr">
              <a:buNone/>
              <a:defRPr sz="1625"/>
            </a:lvl2pPr>
            <a:lvl3pPr marL="742927" indent="0" algn="ctr">
              <a:buNone/>
              <a:defRPr sz="1462"/>
            </a:lvl3pPr>
            <a:lvl4pPr marL="1114391" indent="0" algn="ctr">
              <a:buNone/>
              <a:defRPr sz="1300"/>
            </a:lvl4pPr>
            <a:lvl5pPr marL="1485854" indent="0" algn="ctr">
              <a:buNone/>
              <a:defRPr sz="1300"/>
            </a:lvl5pPr>
            <a:lvl6pPr marL="1857318" indent="0" algn="ctr">
              <a:buNone/>
              <a:defRPr sz="1300"/>
            </a:lvl6pPr>
            <a:lvl7pPr marL="2228781" indent="0" algn="ctr">
              <a:buNone/>
              <a:defRPr sz="1300"/>
            </a:lvl7pPr>
            <a:lvl8pPr marL="2600245" indent="0" algn="ctr">
              <a:buNone/>
              <a:defRPr sz="1300"/>
            </a:lvl8pPr>
            <a:lvl9pPr marL="2971709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8108F-A344-3949-833D-CE01139E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E9057A-1B69-2447-9B66-4659618A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8B5E0A-E96C-7E4A-B45A-07525556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7381-5932-B24C-8653-39A143B764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914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765C-795B-B645-A197-5B76F08D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B6E0B-912A-6E44-932C-D5B0928B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7F1C-7ED1-2945-A9BB-FC860B64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2BA71-AA26-EF43-9E3E-E8781112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330D2-8705-7746-A90B-25E14C47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113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575D7-8D6B-8B4B-A40E-8F6F1FEB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5CC71-8EC2-6E47-A3A2-20E530B78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7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953404-C8A1-6F42-8BBB-0179D2BE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E1FD-5FC2-AE44-9810-9D478562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2C02-8AA0-6148-A42D-C2FDE50E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912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ADC8-ECFC-1F41-9133-1306807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C7168-E653-674E-9681-6D2DF63F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630656-7112-E943-9299-A27022175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00E49-644E-964F-B0A2-B144B540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B662E-F2CD-C54D-A8BF-EDDD3A3E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4AAD1F-FAE5-DB4E-9EE2-2009D3CE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291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1023-21D1-4D45-9910-2FB06F4F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59B51C-F907-1B4C-90B1-FD34F5A2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575081-D608-3746-B7FF-11C333AD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9A4EDF-91D1-554A-A7F5-0C560D5F4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3E7F1-88EC-0C43-ABC1-102738F09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250E29-3998-9C46-9774-F20BE32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87669-4BA5-B244-946D-C0C7FC18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8B0B03-4924-8A48-806A-2E4BA21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315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DBCBD-5D94-B544-9DEE-931FFB9F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42CCB6-170D-294B-8484-C83A0BED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31FB17-D43B-DB44-AA2A-1C46829E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04481-3F37-214C-BEC3-9F749E92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05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уме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3" y="1576918"/>
            <a:ext cx="8600216" cy="4581071"/>
          </a:xfrm>
        </p:spPr>
        <p:txBody>
          <a:bodyPr/>
          <a:lstStyle>
            <a:lvl1pPr>
              <a:defRPr b="1"/>
            </a:lvl1pPr>
            <a:lvl2pPr marL="912487" indent="-435410">
              <a:buFont typeface="+mj-lt"/>
              <a:buAutoNum type="arabicPeriod"/>
              <a:defRPr/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ru-RU" dirty="0" err="1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165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F8A0B-47DD-464C-AAFF-441B584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93AFB2-F0EE-8943-84B4-E37A279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68DB0-5859-624A-B4F3-BD892E49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967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5F4C2-DC38-2B44-8252-8477BA7B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C0C35-8713-E245-8FC3-A2C1E4D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899543-AE38-4C4D-9431-445C51F0E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50485-B170-4D4E-B63B-9A1F8573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529DA-45A4-CE4C-B41B-B750A062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EEA1C-01DA-8946-A11A-DFB5859F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79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76D5-ADC0-424C-94BC-7593ACCD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9FDA34-99D2-3D42-A306-832EABDBA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4" indent="0">
              <a:buNone/>
              <a:defRPr sz="2275"/>
            </a:lvl2pPr>
            <a:lvl3pPr marL="742927" indent="0">
              <a:buNone/>
              <a:defRPr sz="1950"/>
            </a:lvl3pPr>
            <a:lvl4pPr marL="1114391" indent="0">
              <a:buNone/>
              <a:defRPr sz="1625"/>
            </a:lvl4pPr>
            <a:lvl5pPr marL="1485854" indent="0">
              <a:buNone/>
              <a:defRPr sz="1625"/>
            </a:lvl5pPr>
            <a:lvl6pPr marL="1857318" indent="0">
              <a:buNone/>
              <a:defRPr sz="1625"/>
            </a:lvl6pPr>
            <a:lvl7pPr marL="2228781" indent="0">
              <a:buNone/>
              <a:defRPr sz="1625"/>
            </a:lvl7pPr>
            <a:lvl8pPr marL="2600245" indent="0">
              <a:buNone/>
              <a:defRPr sz="1625"/>
            </a:lvl8pPr>
            <a:lvl9pPr marL="2971709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68D1F-271F-684F-BCC3-18E2A5FE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185669-5E58-3F45-85C9-5C86996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B0B3F5-DE13-8045-9C0D-81B7DDC9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02B16-77CF-D449-A0A3-FFD54CB2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558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3C7B3-AD7E-FA41-B4FB-97D11DCD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A6F4A4-C027-8C4D-9B6C-09C2E77C2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87A91-D93D-2A43-95A9-7036A4B8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10A5-2E19-3447-A40E-856785F2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4A06C-3A19-D748-AFBB-2E5FE715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035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2B373E-722F-B341-AE5A-D7BDE9657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39A408-3D70-3245-8107-A9026B68D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A1171-EE90-4E42-B760-524F45A5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1DA09-EEFD-C04F-8184-E9C6D85D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31EB6-FAEF-BB4E-84C2-EAE6E495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572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39" y="152415"/>
            <a:ext cx="9030624" cy="576263"/>
          </a:xfrm>
        </p:spPr>
        <p:txBody>
          <a:bodyPr/>
          <a:lstStyle>
            <a:lvl1pPr>
              <a:defRPr>
                <a:solidFill>
                  <a:srgbClr val="0975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7690" y="828949"/>
            <a:ext cx="9030627" cy="2776400"/>
          </a:xfrm>
        </p:spPr>
        <p:txBody>
          <a:bodyPr>
            <a:normAutofit/>
          </a:bodyPr>
          <a:lstStyle>
            <a:lvl1pPr marL="278577" indent="-278577" algn="l">
              <a:buClr>
                <a:srgbClr val="09758A"/>
              </a:buClr>
              <a:buFont typeface="Verdana" panose="020B0604030504040204" pitchFamily="34" charset="0"/>
              <a:buChar char="•"/>
              <a:defRPr sz="1300"/>
            </a:lvl1pPr>
            <a:lvl2pPr marL="603583" marR="0" indent="-232148" algn="l" defTabSz="742873" rtl="0" eaLnBrk="1" fontAlgn="auto" latinLnBrk="0" hangingPunct="1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rgbClr val="09758A"/>
              </a:buClr>
              <a:buSzTx/>
              <a:buFont typeface="Verdana" panose="020B0604030504040204" pitchFamily="34" charset="0"/>
              <a:buChar char="•"/>
              <a:tabLst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75019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975"/>
            </a:lvl3pPr>
            <a:lvl4pPr marL="1346456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894"/>
            </a:lvl4pPr>
            <a:lvl5pPr marL="1625032" indent="-139290" algn="l">
              <a:buClr>
                <a:srgbClr val="09758A"/>
              </a:buClr>
              <a:buFont typeface="Verdana" panose="020B0604030504040204" pitchFamily="34" charset="0"/>
              <a:buChar char="•"/>
              <a:defRPr sz="854"/>
            </a:lvl5pPr>
            <a:lvl6pPr marL="1857179" indent="0" algn="ctr">
              <a:buNone/>
              <a:defRPr sz="1300"/>
            </a:lvl6pPr>
            <a:lvl7pPr marL="2228616" indent="0" algn="ctr">
              <a:buNone/>
              <a:defRPr sz="1300"/>
            </a:lvl7pPr>
            <a:lvl8pPr marL="2600050" indent="0" algn="ctr">
              <a:buNone/>
              <a:defRPr sz="1300"/>
            </a:lvl8pPr>
            <a:lvl9pPr marL="2971485" indent="0" algn="ctr">
              <a:buNone/>
              <a:defRPr sz="13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428238" y="3605349"/>
            <a:ext cx="9049544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8577" indent="-278577">
              <a:buClr>
                <a:srgbClr val="09758A"/>
              </a:buClr>
              <a:buFont typeface="+mj-lt"/>
              <a:buAutoNum type="arabicPeriod"/>
              <a:defRPr sz="13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50012" indent="-278577">
              <a:buClr>
                <a:srgbClr val="09758A"/>
              </a:buClr>
              <a:buFont typeface="+mj-lt"/>
              <a:buAutoNum type="arabicPeriod"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28591" indent="-185719">
              <a:buClr>
                <a:srgbClr val="09758A"/>
              </a:buClr>
              <a:buFont typeface="+mj-lt"/>
              <a:buAutoNum type="arabicPeriod"/>
              <a:defRPr sz="975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00026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71461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99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94572197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8781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34120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6946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нуме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5" y="1576918"/>
            <a:ext cx="8531729" cy="4458607"/>
          </a:xfrm>
        </p:spPr>
        <p:txBody>
          <a:bodyPr/>
          <a:lstStyle>
            <a:lvl1pPr>
              <a:defRPr b="1" baseline="0">
                <a:solidFill>
                  <a:schemeClr val="accent3"/>
                </a:solidFill>
              </a:defRPr>
            </a:lvl1pPr>
            <a:lvl2pPr marL="4536" indent="0">
              <a:spcBef>
                <a:spcPts val="571"/>
              </a:spcBef>
              <a:buFontTx/>
              <a:buNone/>
              <a:defRPr baseline="0"/>
            </a:lvl2pPr>
            <a:lvl3pPr marL="972111" indent="-435410" defTabSz="514026">
              <a:buClr>
                <a:schemeClr val="accent3"/>
              </a:buClr>
              <a:buSzPct val="130000"/>
              <a:buFont typeface="+mj-lt"/>
              <a:buAutoNum type="arabicPeriod"/>
              <a:defRPr sz="1905" baseline="0">
                <a:latin typeface="Microsoft Sans Serif"/>
                <a:cs typeface="Microsoft Sans Serif"/>
              </a:defRPr>
            </a:lvl3pPr>
            <a:lvl4pPr marL="1286573" indent="-326557">
              <a:spcBef>
                <a:spcPts val="571"/>
              </a:spcBef>
              <a:buClr>
                <a:schemeClr val="accent3"/>
              </a:buClr>
              <a:buFont typeface="+mj-lt"/>
              <a:buAutoNum type="alphaLcParenR"/>
              <a:defRPr sz="1714" baseline="0">
                <a:latin typeface="Microsoft Sans Serif"/>
                <a:cs typeface="Microsoft Sans Serif"/>
              </a:defRPr>
            </a:lvl4pPr>
            <a:lvl5pPr marL="1794552" indent="-326557">
              <a:spcBef>
                <a:spcPts val="0"/>
              </a:spcBef>
              <a:buFont typeface="Calibri" pitchFamily="34" charset="0"/>
              <a:buChar char="–"/>
              <a:defRPr sz="1524" baseline="0"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Calibri, 24</a:t>
            </a:r>
            <a:r>
              <a:rPr lang="ru-RU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Текст (</a:t>
            </a:r>
            <a:r>
              <a:rPr lang="en-US" dirty="0" smtClean="0"/>
              <a:t>Calibri, 24 </a:t>
            </a:r>
            <a:r>
              <a:rPr lang="ru-RU" dirty="0" err="1" smtClean="0"/>
              <a:t>пт</a:t>
            </a:r>
            <a:r>
              <a:rPr lang="en-US" dirty="0" smtClean="0"/>
              <a:t>)</a:t>
            </a:r>
            <a:endParaRPr lang="ru-RU" dirty="0" smtClean="0"/>
          </a:p>
          <a:p>
            <a:pPr lvl="2"/>
            <a:r>
              <a:rPr lang="ru-RU" dirty="0" smtClean="0"/>
              <a:t>Первый уровень (</a:t>
            </a:r>
            <a:r>
              <a:rPr lang="en-US" dirty="0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Второй уровень (</a:t>
            </a:r>
            <a:r>
              <a:rPr lang="en-US" dirty="0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4"/>
            <a:r>
              <a:rPr lang="ru-RU" dirty="0" smtClean="0"/>
              <a:t>Третий уровень (</a:t>
            </a:r>
            <a:r>
              <a:rPr lang="en-US" dirty="0" smtClean="0"/>
              <a:t>Calibri, </a:t>
            </a:r>
            <a:r>
              <a:rPr lang="ru-RU" dirty="0" smtClean="0"/>
              <a:t>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3956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24550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3567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50136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56386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1816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09554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77036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508400"/>
            <a:ext cx="8992800" cy="1256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 hidden="1"/>
          <p:cNvSpPr txBox="1">
            <a:spLocks/>
          </p:cNvSpPr>
          <p:nvPr userDrawn="1"/>
        </p:nvSpPr>
        <p:spPr>
          <a:xfrm>
            <a:off x="9411606" y="6826800"/>
            <a:ext cx="190800" cy="133200"/>
          </a:xfrm>
          <a:prstGeom prst="flowChartProcess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8727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6" dirty="0" smtClean="0">
                <a:solidFill>
                  <a:srgbClr val="414142"/>
                </a:solidFill>
              </a:rPr>
              <a:t>‹#›</a:t>
            </a:r>
          </a:p>
          <a:p>
            <a:pPr algn="r" defTabSz="8727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16" dirty="0">
              <a:solidFill>
                <a:srgbClr val="414142"/>
              </a:solidFill>
            </a:endParaRPr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5"/>
            <a:ext cx="7385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34" name="Slide Number"/>
          <p:cNvSpPr txBox="1">
            <a:spLocks/>
          </p:cNvSpPr>
          <p:nvPr userDrawn="1"/>
        </p:nvSpPr>
        <p:spPr>
          <a:xfrm>
            <a:off x="9446236" y="6566446"/>
            <a:ext cx="230760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414142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32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23945885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3391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о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080" tIns="43540" rIns="87080" bIns="43540" rtlCol="0" anchor="ctr"/>
          <a:lstStyle/>
          <a:p>
            <a:pPr algn="ctr" defTabSz="954155"/>
            <a:endParaRPr lang="ru-RU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75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40640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58359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23547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5286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42081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50229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5058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7860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43461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508400"/>
            <a:ext cx="8992800" cy="1256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 hidden="1"/>
          <p:cNvSpPr txBox="1">
            <a:spLocks/>
          </p:cNvSpPr>
          <p:nvPr userDrawn="1"/>
        </p:nvSpPr>
        <p:spPr>
          <a:xfrm>
            <a:off x="9411606" y="6826800"/>
            <a:ext cx="190800" cy="133200"/>
          </a:xfrm>
          <a:prstGeom prst="flowChartProcess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8727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6" dirty="0" smtClean="0">
                <a:solidFill>
                  <a:srgbClr val="414142"/>
                </a:solidFill>
              </a:rPr>
              <a:t>‹#›</a:t>
            </a:r>
          </a:p>
          <a:p>
            <a:pPr algn="r" defTabSz="8727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16" dirty="0">
              <a:solidFill>
                <a:srgbClr val="414142"/>
              </a:solidFill>
            </a:endParaRPr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5"/>
            <a:ext cx="7385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34" name="Slide Number"/>
          <p:cNvSpPr txBox="1">
            <a:spLocks/>
          </p:cNvSpPr>
          <p:nvPr userDrawn="1"/>
        </p:nvSpPr>
        <p:spPr>
          <a:xfrm>
            <a:off x="9446236" y="6566446"/>
            <a:ext cx="230760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414142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2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3" y="2181253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2952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56" y="3284541"/>
            <a:ext cx="4055268" cy="649287"/>
          </a:xfrm>
          <a:ln/>
        </p:spPr>
        <p:txBody>
          <a:bodyPr anchor="ctr"/>
          <a:lstStyle>
            <a:lvl1pPr marL="0" indent="0">
              <a:buFontTx/>
              <a:buNone/>
              <a:defRPr sz="1429" b="1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435359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080" tIns="43540" rIns="87080" bIns="43540" rtlCol="0" anchor="ctr"/>
          <a:lstStyle/>
          <a:p>
            <a:pPr algn="ctr" defTabSz="954155"/>
            <a:endParaRPr lang="ru-RU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DDD8AE-41E1-471F-8F93-F6F27CD8EE67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68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22583353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4426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44818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15096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5502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81988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86130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79657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9135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664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81082" y="3949080"/>
            <a:ext cx="3796343" cy="2180356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9712" y="3949080"/>
            <a:ext cx="3796343" cy="2180356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  <p:sp>
        <p:nvSpPr>
          <p:cNvPr id="13" name="Рисунок 22"/>
          <p:cNvSpPr>
            <a:spLocks noGrp="1"/>
          </p:cNvSpPr>
          <p:nvPr>
            <p:ph type="pic" sz="quarter" idx="16" hasCustomPrompt="1"/>
          </p:nvPr>
        </p:nvSpPr>
        <p:spPr>
          <a:xfrm>
            <a:off x="592428" y="1936062"/>
            <a:ext cx="1785180" cy="157731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Место для рисунка</a:t>
            </a:r>
            <a:endParaRPr lang="ru-RU" dirty="0"/>
          </a:p>
        </p:txBody>
      </p:sp>
      <p:sp>
        <p:nvSpPr>
          <p:cNvPr id="14" name="Freeform 145"/>
          <p:cNvSpPr>
            <a:spLocks/>
          </p:cNvSpPr>
          <p:nvPr userDrawn="1"/>
        </p:nvSpPr>
        <p:spPr bwMode="auto">
          <a:xfrm flipV="1">
            <a:off x="592430" y="1632650"/>
            <a:ext cx="1795595" cy="165662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17" name="Freeform 146"/>
          <p:cNvSpPr>
            <a:spLocks/>
          </p:cNvSpPr>
          <p:nvPr userDrawn="1"/>
        </p:nvSpPr>
        <p:spPr bwMode="auto">
          <a:xfrm flipV="1">
            <a:off x="592430" y="3651133"/>
            <a:ext cx="1795595" cy="160790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20" name="Рисунок 22"/>
          <p:cNvSpPr>
            <a:spLocks noGrp="1"/>
          </p:cNvSpPr>
          <p:nvPr>
            <p:ph type="pic" sz="quarter" idx="17" hasCustomPrompt="1"/>
          </p:nvPr>
        </p:nvSpPr>
        <p:spPr>
          <a:xfrm>
            <a:off x="5548369" y="1936062"/>
            <a:ext cx="1785180" cy="157731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Место для рисунка</a:t>
            </a:r>
            <a:endParaRPr lang="ru-RU" dirty="0"/>
          </a:p>
        </p:txBody>
      </p:sp>
      <p:sp>
        <p:nvSpPr>
          <p:cNvPr id="22" name="Freeform 145"/>
          <p:cNvSpPr>
            <a:spLocks/>
          </p:cNvSpPr>
          <p:nvPr userDrawn="1"/>
        </p:nvSpPr>
        <p:spPr bwMode="auto">
          <a:xfrm flipV="1">
            <a:off x="5548370" y="1632650"/>
            <a:ext cx="1795595" cy="165662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24" name="Freeform 146"/>
          <p:cNvSpPr>
            <a:spLocks/>
          </p:cNvSpPr>
          <p:nvPr userDrawn="1"/>
        </p:nvSpPr>
        <p:spPr bwMode="auto">
          <a:xfrm flipV="1">
            <a:off x="5548370" y="3651133"/>
            <a:ext cx="1795595" cy="160790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7321786" y="6319288"/>
            <a:ext cx="1259454" cy="288596"/>
            <a:chOff x="7637420" y="6635252"/>
            <a:chExt cx="1313748" cy="303026"/>
          </a:xfrm>
        </p:grpSpPr>
        <p:sp>
          <p:nvSpPr>
            <p:cNvPr id="16" name="Freeform 287"/>
            <p:cNvSpPr>
              <a:spLocks/>
            </p:cNvSpPr>
            <p:nvPr/>
          </p:nvSpPr>
          <p:spPr bwMode="auto">
            <a:xfrm>
              <a:off x="7637420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1" name="Freeform 288"/>
            <p:cNvSpPr>
              <a:spLocks/>
            </p:cNvSpPr>
            <p:nvPr/>
          </p:nvSpPr>
          <p:spPr bwMode="auto">
            <a:xfrm>
              <a:off x="7860734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3" name="Freeform 289"/>
            <p:cNvSpPr>
              <a:spLocks/>
            </p:cNvSpPr>
            <p:nvPr/>
          </p:nvSpPr>
          <p:spPr bwMode="auto">
            <a:xfrm>
              <a:off x="8084048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5" name="Freeform 290"/>
            <p:cNvSpPr>
              <a:spLocks/>
            </p:cNvSpPr>
            <p:nvPr/>
          </p:nvSpPr>
          <p:spPr bwMode="auto">
            <a:xfrm>
              <a:off x="8307363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6" name="Freeform 291"/>
            <p:cNvSpPr>
              <a:spLocks/>
            </p:cNvSpPr>
            <p:nvPr/>
          </p:nvSpPr>
          <p:spPr bwMode="auto">
            <a:xfrm>
              <a:off x="8753987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7" name="Freeform 292"/>
            <p:cNvSpPr>
              <a:spLocks/>
            </p:cNvSpPr>
            <p:nvPr/>
          </p:nvSpPr>
          <p:spPr bwMode="auto">
            <a:xfrm>
              <a:off x="8530676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8" name="Freeform 293"/>
            <p:cNvSpPr>
              <a:spLocks/>
            </p:cNvSpPr>
            <p:nvPr/>
          </p:nvSpPr>
          <p:spPr bwMode="auto">
            <a:xfrm>
              <a:off x="7860734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9" name="Freeform 294"/>
            <p:cNvSpPr>
              <a:spLocks/>
            </p:cNvSpPr>
            <p:nvPr/>
          </p:nvSpPr>
          <p:spPr bwMode="auto">
            <a:xfrm>
              <a:off x="8084048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0" name="Freeform 295"/>
            <p:cNvSpPr>
              <a:spLocks/>
            </p:cNvSpPr>
            <p:nvPr/>
          </p:nvSpPr>
          <p:spPr bwMode="auto">
            <a:xfrm>
              <a:off x="830736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1" name="Freeform 296"/>
            <p:cNvSpPr>
              <a:spLocks/>
            </p:cNvSpPr>
            <p:nvPr/>
          </p:nvSpPr>
          <p:spPr bwMode="auto">
            <a:xfrm>
              <a:off x="8530676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2" name="Freeform 297"/>
            <p:cNvSpPr>
              <a:spLocks/>
            </p:cNvSpPr>
            <p:nvPr/>
          </p:nvSpPr>
          <p:spPr bwMode="auto">
            <a:xfrm>
              <a:off x="8753987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3" name="Freeform 298"/>
            <p:cNvSpPr>
              <a:spLocks/>
            </p:cNvSpPr>
            <p:nvPr/>
          </p:nvSpPr>
          <p:spPr bwMode="auto">
            <a:xfrm>
              <a:off x="763742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4" name="Freeform 299"/>
            <p:cNvSpPr>
              <a:spLocks/>
            </p:cNvSpPr>
            <p:nvPr/>
          </p:nvSpPr>
          <p:spPr bwMode="auto">
            <a:xfrm>
              <a:off x="7860734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5" name="Freeform 300"/>
            <p:cNvSpPr>
              <a:spLocks/>
            </p:cNvSpPr>
            <p:nvPr/>
          </p:nvSpPr>
          <p:spPr bwMode="auto">
            <a:xfrm>
              <a:off x="8084048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6" name="Freeform 301"/>
            <p:cNvSpPr>
              <a:spLocks/>
            </p:cNvSpPr>
            <p:nvPr/>
          </p:nvSpPr>
          <p:spPr bwMode="auto">
            <a:xfrm>
              <a:off x="830736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7" name="Freeform 302"/>
            <p:cNvSpPr>
              <a:spLocks/>
            </p:cNvSpPr>
            <p:nvPr/>
          </p:nvSpPr>
          <p:spPr bwMode="auto">
            <a:xfrm>
              <a:off x="8530676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8" name="Freeform 303"/>
            <p:cNvSpPr>
              <a:spLocks/>
            </p:cNvSpPr>
            <p:nvPr/>
          </p:nvSpPr>
          <p:spPr bwMode="auto">
            <a:xfrm>
              <a:off x="8753987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9" name="Freeform 304"/>
            <p:cNvSpPr>
              <a:spLocks/>
            </p:cNvSpPr>
            <p:nvPr/>
          </p:nvSpPr>
          <p:spPr bwMode="auto">
            <a:xfrm>
              <a:off x="763742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054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6765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508400"/>
            <a:ext cx="8992800" cy="1256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 hidden="1"/>
          <p:cNvSpPr txBox="1">
            <a:spLocks/>
          </p:cNvSpPr>
          <p:nvPr userDrawn="1"/>
        </p:nvSpPr>
        <p:spPr>
          <a:xfrm>
            <a:off x="9411606" y="6826800"/>
            <a:ext cx="190800" cy="133200"/>
          </a:xfrm>
          <a:prstGeom prst="flowChartProcess">
            <a:avLst/>
          </a:prstGeom>
        </p:spPr>
        <p:txBody>
          <a:bodyPr vert="horz" wrap="none" lIns="0" tIns="0" rIns="0" bIns="0" rtlCol="0" anchor="t" anchorCtr="0"/>
          <a:lstStyle/>
          <a:p>
            <a:pPr algn="r" defTabSz="8727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16" dirty="0" smtClean="0">
                <a:solidFill>
                  <a:srgbClr val="414142"/>
                </a:solidFill>
              </a:rPr>
              <a:t>‹#›</a:t>
            </a:r>
          </a:p>
          <a:p>
            <a:pPr algn="r" defTabSz="8727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16" dirty="0">
              <a:solidFill>
                <a:srgbClr val="414142"/>
              </a:solidFill>
            </a:endParaRPr>
          </a:p>
        </p:txBody>
      </p:sp>
      <p:sp>
        <p:nvSpPr>
          <p:cNvPr id="32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5"/>
            <a:ext cx="7385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34" name="Slide Number"/>
          <p:cNvSpPr txBox="1">
            <a:spLocks/>
          </p:cNvSpPr>
          <p:nvPr userDrawn="1"/>
        </p:nvSpPr>
        <p:spPr>
          <a:xfrm>
            <a:off x="9446236" y="6566446"/>
            <a:ext cx="230760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414142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7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1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1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8" y="349866"/>
            <a:ext cx="1011495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18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16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1"/>
            <a:ext cx="3260508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79" y="668956"/>
            <a:ext cx="2867773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1" y="5027010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1" y="5304665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632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5" y="6574545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2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2" y="3945699"/>
            <a:ext cx="5455757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3"/>
            <a:ext cx="6338436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0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69" y="276121"/>
            <a:ext cx="1662247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2502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5783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44480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9343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8" y="349865"/>
            <a:ext cx="1016304" cy="1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23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31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0"/>
            <a:ext cx="3290966" cy="1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23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23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7"/>
            <a:ext cx="2895023" cy="1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23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23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1" y="5033749"/>
            <a:ext cx="5455758" cy="21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85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1" y="5304666"/>
            <a:ext cx="5455758" cy="21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85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16" tIns="45108" rIns="90216" bIns="45108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569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5" y="6574546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85775"/>
            <a:ext cx="5455757" cy="482889"/>
          </a:xfrm>
          <a:prstGeom prst="rect">
            <a:avLst/>
          </a:prstGeom>
        </p:spPr>
        <p:txBody>
          <a:bodyPr/>
          <a:lstStyle>
            <a:lvl1pPr>
              <a:defRPr sz="3138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7" cy="213082"/>
          </a:xfrm>
        </p:spPr>
        <p:txBody>
          <a:bodyPr>
            <a:spAutoFit/>
          </a:bodyPr>
          <a:lstStyle>
            <a:lvl1pPr>
              <a:defRPr sz="1385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3"/>
            <a:ext cx="6338436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1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70" y="276121"/>
            <a:ext cx="1662247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0305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44282"/>
            <a:ext cx="7385392" cy="28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03170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923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2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14294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8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1015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01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6328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81081" y="1572291"/>
            <a:ext cx="4371158" cy="4452329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  <p:sp>
        <p:nvSpPr>
          <p:cNvPr id="10" name="Рисунок 22"/>
          <p:cNvSpPr>
            <a:spLocks noGrp="1"/>
          </p:cNvSpPr>
          <p:nvPr>
            <p:ph type="pic" sz="quarter" idx="15" hasCustomPrompt="1"/>
          </p:nvPr>
        </p:nvSpPr>
        <p:spPr>
          <a:xfrm>
            <a:off x="5656969" y="2125999"/>
            <a:ext cx="3659802" cy="338332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Место для рисунка</a:t>
            </a:r>
            <a:endParaRPr lang="ru-RU" dirty="0"/>
          </a:p>
        </p:txBody>
      </p:sp>
      <p:sp>
        <p:nvSpPr>
          <p:cNvPr id="11" name="Freeform 145"/>
          <p:cNvSpPr>
            <a:spLocks/>
          </p:cNvSpPr>
          <p:nvPr userDrawn="1"/>
        </p:nvSpPr>
        <p:spPr bwMode="auto">
          <a:xfrm flipV="1">
            <a:off x="5656970" y="1582591"/>
            <a:ext cx="3659973" cy="337670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12" name="Freeform 146"/>
          <p:cNvSpPr>
            <a:spLocks/>
          </p:cNvSpPr>
          <p:nvPr userDrawn="1"/>
        </p:nvSpPr>
        <p:spPr bwMode="auto">
          <a:xfrm flipV="1">
            <a:off x="5656970" y="5696879"/>
            <a:ext cx="3659973" cy="327739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7321786" y="6319288"/>
            <a:ext cx="1259454" cy="288596"/>
            <a:chOff x="7637420" y="6635252"/>
            <a:chExt cx="1313748" cy="303026"/>
          </a:xfrm>
        </p:grpSpPr>
        <p:sp>
          <p:nvSpPr>
            <p:cNvPr id="13" name="Freeform 287"/>
            <p:cNvSpPr>
              <a:spLocks/>
            </p:cNvSpPr>
            <p:nvPr/>
          </p:nvSpPr>
          <p:spPr bwMode="auto">
            <a:xfrm>
              <a:off x="7637420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4" name="Freeform 288"/>
            <p:cNvSpPr>
              <a:spLocks/>
            </p:cNvSpPr>
            <p:nvPr/>
          </p:nvSpPr>
          <p:spPr bwMode="auto">
            <a:xfrm>
              <a:off x="7860734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5" name="Freeform 289"/>
            <p:cNvSpPr>
              <a:spLocks/>
            </p:cNvSpPr>
            <p:nvPr/>
          </p:nvSpPr>
          <p:spPr bwMode="auto">
            <a:xfrm>
              <a:off x="8084048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6" name="Freeform 290"/>
            <p:cNvSpPr>
              <a:spLocks/>
            </p:cNvSpPr>
            <p:nvPr/>
          </p:nvSpPr>
          <p:spPr bwMode="auto">
            <a:xfrm>
              <a:off x="8307363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7" name="Freeform 291"/>
            <p:cNvSpPr>
              <a:spLocks/>
            </p:cNvSpPr>
            <p:nvPr/>
          </p:nvSpPr>
          <p:spPr bwMode="auto">
            <a:xfrm>
              <a:off x="8753987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9" name="Freeform 292"/>
            <p:cNvSpPr>
              <a:spLocks/>
            </p:cNvSpPr>
            <p:nvPr/>
          </p:nvSpPr>
          <p:spPr bwMode="auto">
            <a:xfrm>
              <a:off x="8530676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0" name="Freeform 293"/>
            <p:cNvSpPr>
              <a:spLocks/>
            </p:cNvSpPr>
            <p:nvPr/>
          </p:nvSpPr>
          <p:spPr bwMode="auto">
            <a:xfrm>
              <a:off x="7860734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1" name="Freeform 294"/>
            <p:cNvSpPr>
              <a:spLocks/>
            </p:cNvSpPr>
            <p:nvPr/>
          </p:nvSpPr>
          <p:spPr bwMode="auto">
            <a:xfrm>
              <a:off x="8084048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2" name="Freeform 295"/>
            <p:cNvSpPr>
              <a:spLocks/>
            </p:cNvSpPr>
            <p:nvPr/>
          </p:nvSpPr>
          <p:spPr bwMode="auto">
            <a:xfrm>
              <a:off x="830736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3" name="Freeform 296"/>
            <p:cNvSpPr>
              <a:spLocks/>
            </p:cNvSpPr>
            <p:nvPr/>
          </p:nvSpPr>
          <p:spPr bwMode="auto">
            <a:xfrm>
              <a:off x="8530676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4" name="Freeform 297"/>
            <p:cNvSpPr>
              <a:spLocks/>
            </p:cNvSpPr>
            <p:nvPr/>
          </p:nvSpPr>
          <p:spPr bwMode="auto">
            <a:xfrm>
              <a:off x="8753987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5" name="Freeform 298"/>
            <p:cNvSpPr>
              <a:spLocks/>
            </p:cNvSpPr>
            <p:nvPr/>
          </p:nvSpPr>
          <p:spPr bwMode="auto">
            <a:xfrm>
              <a:off x="763742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6" name="Freeform 299"/>
            <p:cNvSpPr>
              <a:spLocks/>
            </p:cNvSpPr>
            <p:nvPr/>
          </p:nvSpPr>
          <p:spPr bwMode="auto">
            <a:xfrm>
              <a:off x="7860734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7" name="Freeform 300"/>
            <p:cNvSpPr>
              <a:spLocks/>
            </p:cNvSpPr>
            <p:nvPr/>
          </p:nvSpPr>
          <p:spPr bwMode="auto">
            <a:xfrm>
              <a:off x="8084048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8" name="Freeform 301"/>
            <p:cNvSpPr>
              <a:spLocks/>
            </p:cNvSpPr>
            <p:nvPr/>
          </p:nvSpPr>
          <p:spPr bwMode="auto">
            <a:xfrm>
              <a:off x="830736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9" name="Freeform 302"/>
            <p:cNvSpPr>
              <a:spLocks/>
            </p:cNvSpPr>
            <p:nvPr/>
          </p:nvSpPr>
          <p:spPr bwMode="auto">
            <a:xfrm>
              <a:off x="8530676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0" name="Freeform 303"/>
            <p:cNvSpPr>
              <a:spLocks/>
            </p:cNvSpPr>
            <p:nvPr/>
          </p:nvSpPr>
          <p:spPr bwMode="auto">
            <a:xfrm>
              <a:off x="8753987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1" name="Freeform 304"/>
            <p:cNvSpPr>
              <a:spLocks/>
            </p:cNvSpPr>
            <p:nvPr/>
          </p:nvSpPr>
          <p:spPr bwMode="auto">
            <a:xfrm>
              <a:off x="763742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24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1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1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8" y="349866"/>
            <a:ext cx="1011495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18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16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1"/>
            <a:ext cx="3260508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79" y="668956"/>
            <a:ext cx="2867773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1" y="5027010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1" y="5304665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632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5" y="6574545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2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2" y="3945699"/>
            <a:ext cx="5455757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3"/>
            <a:ext cx="6338436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0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69" y="276121"/>
            <a:ext cx="1662247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8073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59924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6724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76702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4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4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9" y="349867"/>
            <a:ext cx="993862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4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3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2"/>
            <a:ext cx="3199594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4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4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7"/>
            <a:ext cx="2814873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4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04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2" y="5038329"/>
            <a:ext cx="5455757" cy="21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6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2" y="5304666"/>
            <a:ext cx="5455757" cy="21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6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333" tIns="44166" rIns="88333" bIns="44166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8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90750"/>
            <a:ext cx="5455756" cy="472940"/>
          </a:xfrm>
          <a:prstGeom prst="rect">
            <a:avLst/>
          </a:prstGeom>
        </p:spPr>
        <p:txBody>
          <a:bodyPr/>
          <a:lstStyle>
            <a:lvl1pPr>
              <a:defRPr sz="3073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6" cy="208698"/>
          </a:xfrm>
        </p:spPr>
        <p:txBody>
          <a:bodyPr>
            <a:spAutoFit/>
          </a:bodyPr>
          <a:lstStyle>
            <a:lvl1pPr>
              <a:defRPr sz="1356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5" y="4617895"/>
            <a:ext cx="6338437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1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71" y="276121"/>
            <a:ext cx="1662246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049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54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8" y="6566446"/>
            <a:ext cx="230758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904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44160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8" y="6566446"/>
            <a:ext cx="230758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994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99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69045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4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4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9" y="349867"/>
            <a:ext cx="993862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4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3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2"/>
            <a:ext cx="3199594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4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4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7"/>
            <a:ext cx="2814873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4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04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2" y="5038329"/>
            <a:ext cx="5455757" cy="21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6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2" y="5304666"/>
            <a:ext cx="5455757" cy="21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6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333" tIns="44166" rIns="88333" bIns="44166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8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90750"/>
            <a:ext cx="5455756" cy="472940"/>
          </a:xfrm>
          <a:prstGeom prst="rect">
            <a:avLst/>
          </a:prstGeom>
        </p:spPr>
        <p:txBody>
          <a:bodyPr/>
          <a:lstStyle>
            <a:lvl1pPr>
              <a:defRPr sz="3073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6" cy="208698"/>
          </a:xfrm>
        </p:spPr>
        <p:txBody>
          <a:bodyPr>
            <a:spAutoFit/>
          </a:bodyPr>
          <a:lstStyle>
            <a:lvl1pPr>
              <a:defRPr sz="1356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5" y="4617895"/>
            <a:ext cx="6338437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1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71" y="276121"/>
            <a:ext cx="1662246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8558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870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grpSp>
        <p:nvGrpSpPr>
          <p:cNvPr id="32" name="Группа 31"/>
          <p:cNvGrpSpPr>
            <a:grpSpLocks noChangeAspect="1"/>
          </p:cNvGrpSpPr>
          <p:nvPr userDrawn="1"/>
        </p:nvGrpSpPr>
        <p:grpSpPr>
          <a:xfrm>
            <a:off x="1218653" y="2223823"/>
            <a:ext cx="7324017" cy="2988232"/>
            <a:chOff x="1900645" y="2454346"/>
            <a:chExt cx="6397771" cy="2627564"/>
          </a:xfrm>
        </p:grpSpPr>
        <p:grpSp>
          <p:nvGrpSpPr>
            <p:cNvPr id="31" name="Группа 30"/>
            <p:cNvGrpSpPr/>
            <p:nvPr userDrawn="1"/>
          </p:nvGrpSpPr>
          <p:grpSpPr>
            <a:xfrm>
              <a:off x="1926159" y="2454349"/>
              <a:ext cx="2480948" cy="798517"/>
              <a:chOff x="1926159" y="2454349"/>
              <a:chExt cx="2480948" cy="798517"/>
            </a:xfrm>
          </p:grpSpPr>
          <p:sp>
            <p:nvSpPr>
              <p:cNvPr id="6" name="Line 37"/>
              <p:cNvSpPr>
                <a:spLocks noChangeShapeType="1"/>
              </p:cNvSpPr>
              <p:nvPr/>
            </p:nvSpPr>
            <p:spPr bwMode="auto">
              <a:xfrm flipH="1" flipV="1">
                <a:off x="1926159" y="2469790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7" name="Line 37"/>
              <p:cNvSpPr>
                <a:spLocks noChangeShapeType="1"/>
              </p:cNvSpPr>
              <p:nvPr/>
            </p:nvSpPr>
            <p:spPr bwMode="auto">
              <a:xfrm flipH="1" flipV="1">
                <a:off x="3592706" y="2454349"/>
                <a:ext cx="814401" cy="798517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30" name="Группа 29"/>
            <p:cNvGrpSpPr/>
            <p:nvPr userDrawn="1"/>
          </p:nvGrpSpPr>
          <p:grpSpPr>
            <a:xfrm>
              <a:off x="1936179" y="4317167"/>
              <a:ext cx="2455939" cy="764743"/>
              <a:chOff x="1936179" y="4317167"/>
              <a:chExt cx="2455939" cy="764743"/>
            </a:xfrm>
          </p:grpSpPr>
          <p:sp>
            <p:nvSpPr>
              <p:cNvPr id="9" name="Line 37"/>
              <p:cNvSpPr>
                <a:spLocks noChangeShapeType="1"/>
              </p:cNvSpPr>
              <p:nvPr/>
            </p:nvSpPr>
            <p:spPr bwMode="auto">
              <a:xfrm flipH="1">
                <a:off x="1936179" y="5078536"/>
                <a:ext cx="1691999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0" name="Line 37"/>
              <p:cNvSpPr>
                <a:spLocks noChangeShapeType="1"/>
              </p:cNvSpPr>
              <p:nvPr/>
            </p:nvSpPr>
            <p:spPr bwMode="auto">
              <a:xfrm flipH="1">
                <a:off x="3645797" y="4317167"/>
                <a:ext cx="746321" cy="76474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9" name="Группа 28"/>
            <p:cNvGrpSpPr/>
            <p:nvPr userDrawn="1"/>
          </p:nvGrpSpPr>
          <p:grpSpPr>
            <a:xfrm>
              <a:off x="5846164" y="4332157"/>
              <a:ext cx="2320822" cy="749753"/>
              <a:chOff x="5846164" y="4332157"/>
              <a:chExt cx="2320822" cy="749753"/>
            </a:xfrm>
          </p:grpSpPr>
          <p:sp>
            <p:nvSpPr>
              <p:cNvPr id="12" name="Line 37"/>
              <p:cNvSpPr>
                <a:spLocks noChangeShapeType="1"/>
              </p:cNvSpPr>
              <p:nvPr/>
            </p:nvSpPr>
            <p:spPr bwMode="auto">
              <a:xfrm>
                <a:off x="6474986" y="5078535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>
                <a:off x="5846164" y="4332157"/>
                <a:ext cx="630925" cy="74975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8" name="Группа 27"/>
            <p:cNvGrpSpPr/>
            <p:nvPr userDrawn="1"/>
          </p:nvGrpSpPr>
          <p:grpSpPr>
            <a:xfrm>
              <a:off x="5893636" y="2454346"/>
              <a:ext cx="2404780" cy="792000"/>
              <a:chOff x="5893636" y="2454346"/>
              <a:chExt cx="2404780" cy="792000"/>
            </a:xfrm>
          </p:grpSpPr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 flipV="1">
                <a:off x="6606416" y="2457237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6" name="Line 37"/>
              <p:cNvSpPr>
                <a:spLocks noChangeShapeType="1"/>
              </p:cNvSpPr>
              <p:nvPr/>
            </p:nvSpPr>
            <p:spPr bwMode="auto">
              <a:xfrm flipV="1">
                <a:off x="5893636" y="2454346"/>
                <a:ext cx="714992" cy="79200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7" name="Группа 26"/>
            <p:cNvGrpSpPr/>
            <p:nvPr userDrawn="1"/>
          </p:nvGrpSpPr>
          <p:grpSpPr>
            <a:xfrm>
              <a:off x="1900645" y="3756906"/>
              <a:ext cx="2314548" cy="12099"/>
              <a:chOff x="1900645" y="3756906"/>
              <a:chExt cx="2314548" cy="12099"/>
            </a:xfrm>
          </p:grpSpPr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 flipH="1" flipV="1">
                <a:off x="1900645" y="3756907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20" name="Line 37"/>
              <p:cNvSpPr>
                <a:spLocks noChangeShapeType="1"/>
              </p:cNvSpPr>
              <p:nvPr/>
            </p:nvSpPr>
            <p:spPr bwMode="auto">
              <a:xfrm flipH="1">
                <a:off x="3567193" y="3756906"/>
                <a:ext cx="648000" cy="12099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 type="none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6" name="Группа 25"/>
            <p:cNvGrpSpPr/>
            <p:nvPr userDrawn="1"/>
          </p:nvGrpSpPr>
          <p:grpSpPr>
            <a:xfrm>
              <a:off x="6041036" y="3756893"/>
              <a:ext cx="2257380" cy="12102"/>
              <a:chOff x="6041036" y="3756893"/>
              <a:chExt cx="2257380" cy="12102"/>
            </a:xfrm>
          </p:grpSpPr>
          <p:sp>
            <p:nvSpPr>
              <p:cNvPr id="22" name="Line 37"/>
              <p:cNvSpPr>
                <a:spLocks noChangeShapeType="1"/>
              </p:cNvSpPr>
              <p:nvPr/>
            </p:nvSpPr>
            <p:spPr bwMode="auto">
              <a:xfrm flipV="1">
                <a:off x="6606416" y="3756893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23" name="Line 37"/>
              <p:cNvSpPr>
                <a:spLocks noChangeShapeType="1"/>
              </p:cNvSpPr>
              <p:nvPr/>
            </p:nvSpPr>
            <p:spPr bwMode="auto">
              <a:xfrm>
                <a:off x="6041036" y="3762528"/>
                <a:ext cx="590832" cy="6467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</p:grpSp>
      <p:sp>
        <p:nvSpPr>
          <p:cNvPr id="25" name="Рисунок 24"/>
          <p:cNvSpPr>
            <a:spLocks noGrp="1"/>
          </p:cNvSpPr>
          <p:nvPr userDrawn="1">
            <p:ph type="pic" sz="quarter" idx="12"/>
          </p:nvPr>
        </p:nvSpPr>
        <p:spPr>
          <a:xfrm>
            <a:off x="3998588" y="2849205"/>
            <a:ext cx="1829147" cy="181714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98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8" y="6566446"/>
            <a:ext cx="230758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904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03963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8" y="6566446"/>
            <a:ext cx="230758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994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99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67018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2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2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2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8" y="349865"/>
            <a:ext cx="1016304" cy="1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23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31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0"/>
            <a:ext cx="3290966" cy="1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23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23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7"/>
            <a:ext cx="2895023" cy="1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23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23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1" y="5033749"/>
            <a:ext cx="5455758" cy="21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85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1" y="5304666"/>
            <a:ext cx="5455758" cy="21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85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216" tIns="45108" rIns="90216" bIns="45108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569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5" y="6574546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85775"/>
            <a:ext cx="5455757" cy="482889"/>
          </a:xfrm>
          <a:prstGeom prst="rect">
            <a:avLst/>
          </a:prstGeom>
        </p:spPr>
        <p:txBody>
          <a:bodyPr/>
          <a:lstStyle>
            <a:lvl1pPr>
              <a:defRPr sz="3138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7" cy="213082"/>
          </a:xfrm>
        </p:spPr>
        <p:txBody>
          <a:bodyPr>
            <a:spAutoFit/>
          </a:bodyPr>
          <a:lstStyle>
            <a:lvl1pPr>
              <a:defRPr sz="1385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3"/>
            <a:ext cx="6338436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1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70" y="276121"/>
            <a:ext cx="1662247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2823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923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44282"/>
            <a:ext cx="7385392" cy="28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18321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923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2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94780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8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1015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015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5397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4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4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9" y="349867"/>
            <a:ext cx="993862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4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3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13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2"/>
            <a:ext cx="3199594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4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04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7"/>
            <a:ext cx="2814873" cy="13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4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04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2" y="5038329"/>
            <a:ext cx="5455757" cy="21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6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2" y="5304666"/>
            <a:ext cx="5455757" cy="21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6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333" tIns="44166" rIns="88333" bIns="44166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8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3" y="3190750"/>
            <a:ext cx="5455756" cy="472940"/>
          </a:xfrm>
          <a:prstGeom prst="rect">
            <a:avLst/>
          </a:prstGeom>
        </p:spPr>
        <p:txBody>
          <a:bodyPr/>
          <a:lstStyle>
            <a:lvl1pPr>
              <a:defRPr sz="3073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3" y="3945699"/>
            <a:ext cx="5455756" cy="208698"/>
          </a:xfrm>
        </p:spPr>
        <p:txBody>
          <a:bodyPr>
            <a:spAutoFit/>
          </a:bodyPr>
          <a:lstStyle>
            <a:lvl1pPr>
              <a:defRPr sz="1356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5" y="4617895"/>
            <a:ext cx="6338437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1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71" y="276121"/>
            <a:ext cx="1662246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816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8207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8" y="6566446"/>
            <a:ext cx="230758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904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90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15267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8" y="6566446"/>
            <a:ext cx="230758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994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99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1441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grpSp>
        <p:nvGrpSpPr>
          <p:cNvPr id="32" name="Группа 31"/>
          <p:cNvGrpSpPr>
            <a:grpSpLocks noChangeAspect="1"/>
          </p:cNvGrpSpPr>
          <p:nvPr userDrawn="1"/>
        </p:nvGrpSpPr>
        <p:grpSpPr>
          <a:xfrm>
            <a:off x="1201850" y="2415069"/>
            <a:ext cx="7326043" cy="2664933"/>
            <a:chOff x="1885967" y="2622509"/>
            <a:chExt cx="6399542" cy="2343289"/>
          </a:xfrm>
        </p:grpSpPr>
        <p:grpSp>
          <p:nvGrpSpPr>
            <p:cNvPr id="31" name="Группа 30"/>
            <p:cNvGrpSpPr/>
            <p:nvPr userDrawn="1"/>
          </p:nvGrpSpPr>
          <p:grpSpPr>
            <a:xfrm>
              <a:off x="1913606" y="2635065"/>
              <a:ext cx="2460102" cy="763340"/>
              <a:chOff x="1913606" y="2635065"/>
              <a:chExt cx="2460102" cy="763340"/>
            </a:xfrm>
          </p:grpSpPr>
          <p:sp>
            <p:nvSpPr>
              <p:cNvPr id="6" name="Line 37"/>
              <p:cNvSpPr>
                <a:spLocks noChangeShapeType="1"/>
              </p:cNvSpPr>
              <p:nvPr/>
            </p:nvSpPr>
            <p:spPr bwMode="auto">
              <a:xfrm flipH="1" flipV="1">
                <a:off x="1913606" y="2637953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7" name="Line 37"/>
              <p:cNvSpPr>
                <a:spLocks noChangeShapeType="1"/>
              </p:cNvSpPr>
              <p:nvPr/>
            </p:nvSpPr>
            <p:spPr bwMode="auto">
              <a:xfrm flipH="1" flipV="1">
                <a:off x="3605259" y="2635065"/>
                <a:ext cx="768449" cy="76334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30" name="Группа 29"/>
            <p:cNvGrpSpPr/>
            <p:nvPr userDrawn="1"/>
          </p:nvGrpSpPr>
          <p:grpSpPr>
            <a:xfrm>
              <a:off x="1885967" y="4204191"/>
              <a:ext cx="2455939" cy="761607"/>
              <a:chOff x="1885967" y="4204191"/>
              <a:chExt cx="2455939" cy="761607"/>
            </a:xfrm>
          </p:grpSpPr>
          <p:sp>
            <p:nvSpPr>
              <p:cNvPr id="9" name="Line 37"/>
              <p:cNvSpPr>
                <a:spLocks noChangeShapeType="1"/>
              </p:cNvSpPr>
              <p:nvPr/>
            </p:nvSpPr>
            <p:spPr bwMode="auto">
              <a:xfrm flipH="1">
                <a:off x="1885967" y="4965559"/>
                <a:ext cx="1691999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0" name="Line 37"/>
              <p:cNvSpPr>
                <a:spLocks noChangeShapeType="1"/>
              </p:cNvSpPr>
              <p:nvPr/>
            </p:nvSpPr>
            <p:spPr bwMode="auto">
              <a:xfrm flipH="1">
                <a:off x="3580043" y="4204191"/>
                <a:ext cx="761863" cy="761607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9" name="Группа 28"/>
            <p:cNvGrpSpPr/>
            <p:nvPr userDrawn="1"/>
          </p:nvGrpSpPr>
          <p:grpSpPr>
            <a:xfrm>
              <a:off x="5908929" y="4206627"/>
              <a:ext cx="2376580" cy="746378"/>
              <a:chOff x="5908929" y="4206627"/>
              <a:chExt cx="2376580" cy="746378"/>
            </a:xfrm>
          </p:grpSpPr>
          <p:sp>
            <p:nvSpPr>
              <p:cNvPr id="12" name="Line 37"/>
              <p:cNvSpPr>
                <a:spLocks noChangeShapeType="1"/>
              </p:cNvSpPr>
              <p:nvPr/>
            </p:nvSpPr>
            <p:spPr bwMode="auto">
              <a:xfrm>
                <a:off x="6597246" y="4953005"/>
                <a:ext cx="168826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>
                <a:off x="5908929" y="4206627"/>
                <a:ext cx="700870" cy="74637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8" name="Группа 27"/>
            <p:cNvGrpSpPr/>
            <p:nvPr userDrawn="1"/>
          </p:nvGrpSpPr>
          <p:grpSpPr>
            <a:xfrm>
              <a:off x="5881083" y="2622509"/>
              <a:ext cx="2401043" cy="792000"/>
              <a:chOff x="5881083" y="2622509"/>
              <a:chExt cx="2401043" cy="792000"/>
            </a:xfrm>
          </p:grpSpPr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 flipV="1">
                <a:off x="6593863" y="2625399"/>
                <a:ext cx="168826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6" name="Line 37"/>
              <p:cNvSpPr>
                <a:spLocks noChangeShapeType="1"/>
              </p:cNvSpPr>
              <p:nvPr/>
            </p:nvSpPr>
            <p:spPr bwMode="auto">
              <a:xfrm flipV="1">
                <a:off x="5881083" y="2622509"/>
                <a:ext cx="714992" cy="79200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</p:grpSp>
      <p:sp>
        <p:nvSpPr>
          <p:cNvPr id="25" name="Рисунок 24"/>
          <p:cNvSpPr>
            <a:spLocks noGrp="1"/>
          </p:cNvSpPr>
          <p:nvPr userDrawn="1">
            <p:ph type="pic" sz="quarter" idx="12"/>
          </p:nvPr>
        </p:nvSpPr>
        <p:spPr>
          <a:xfrm>
            <a:off x="3998588" y="2849205"/>
            <a:ext cx="1829147" cy="181714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520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6" y="1621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8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6" y="1621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8" y="349866"/>
            <a:ext cx="1011495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18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16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1"/>
            <a:ext cx="3260508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79" y="668956"/>
            <a:ext cx="2867773" cy="14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18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18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1" y="5027010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1" y="5304665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1" y="1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632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5" y="6574545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2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2" y="3945699"/>
            <a:ext cx="5455757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3"/>
            <a:ext cx="6338436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70"/>
            <a:ext cx="988845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69" y="276121"/>
            <a:ext cx="1662247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9898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5288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98598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7" y="6566446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1020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51072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/>
          </p:nvPr>
        </p:nvGraphicFramePr>
        <p:xfrm>
          <a:off x="1757" y="1623"/>
          <a:ext cx="1754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6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7" y="1623"/>
                        <a:ext cx="1754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80" y="349866"/>
            <a:ext cx="1029128" cy="14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28" b="1" dirty="0" smtClean="0">
                <a:solidFill>
                  <a:srgbClr val="000000"/>
                </a:solidFill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786" dirty="0" smtClean="0">
              <a:solidFill>
                <a:srgbClr val="000000"/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78" y="508601"/>
            <a:ext cx="3295774" cy="14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28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928" dirty="0" smtClean="0">
              <a:solidFill>
                <a:srgbClr val="000000"/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6"/>
            <a:ext cx="2901435" cy="14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28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928" dirty="0" smtClean="0">
              <a:solidFill>
                <a:srgbClr val="000000"/>
              </a:solidFill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221611" y="5027010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221611" y="5304665"/>
            <a:ext cx="5455758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2" y="2"/>
            <a:ext cx="990249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73" tIns="46635" rIns="93273" bIns="46635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ru-RU" sz="1643" dirty="0">
              <a:solidFill>
                <a:srgbClr val="000000"/>
              </a:solidFill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6"/>
            <a:ext cx="1809226" cy="19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21614" y="3179907"/>
            <a:ext cx="5455757" cy="494623"/>
          </a:xfrm>
          <a:prstGeom prst="rect">
            <a:avLst/>
          </a:prstGeom>
        </p:spPr>
        <p:txBody>
          <a:bodyPr/>
          <a:lstStyle>
            <a:lvl1pPr>
              <a:defRPr sz="3214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21614" y="3945700"/>
            <a:ext cx="5455757" cy="21984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5"/>
            <a:ext cx="6338436" cy="224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94369"/>
            <a:ext cx="9888453" cy="188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71" y="276122"/>
            <a:ext cx="1662247" cy="110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8045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9446237" y="6566447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lang="en-US" sz="714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6"/>
            <a:ext cx="7385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73791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Slide Number"/>
          <p:cNvSpPr txBox="1">
            <a:spLocks/>
          </p:cNvSpPr>
          <p:nvPr userDrawn="1"/>
        </p:nvSpPr>
        <p:spPr>
          <a:xfrm>
            <a:off x="9446237" y="6566447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714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71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5694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446238" y="6566447"/>
            <a:ext cx="23075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fld id="{3FEC8CAC-A4C1-46D2-824A-DB3AAAD52DF3}" type="slidenum">
              <a:rPr lang="ru-RU" sz="928" smtClean="0">
                <a:solidFill>
                  <a:srgbClr val="000000"/>
                </a:solidFill>
              </a:rPr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z="928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0694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5275E-7C03-BC49-A8DD-B43C1779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2D594-381D-D347-960D-0D4B993E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76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4" indent="0" algn="ctr">
              <a:buNone/>
              <a:defRPr sz="1625"/>
            </a:lvl2pPr>
            <a:lvl3pPr marL="742927" indent="0" algn="ctr">
              <a:buNone/>
              <a:defRPr sz="1462"/>
            </a:lvl3pPr>
            <a:lvl4pPr marL="1114391" indent="0" algn="ctr">
              <a:buNone/>
              <a:defRPr sz="1300"/>
            </a:lvl4pPr>
            <a:lvl5pPr marL="1485854" indent="0" algn="ctr">
              <a:buNone/>
              <a:defRPr sz="1300"/>
            </a:lvl5pPr>
            <a:lvl6pPr marL="1857318" indent="0" algn="ctr">
              <a:buNone/>
              <a:defRPr sz="1300"/>
            </a:lvl6pPr>
            <a:lvl7pPr marL="2228781" indent="0" algn="ctr">
              <a:buNone/>
              <a:defRPr sz="1300"/>
            </a:lvl7pPr>
            <a:lvl8pPr marL="2600245" indent="0" algn="ctr">
              <a:buNone/>
              <a:defRPr sz="1300"/>
            </a:lvl8pPr>
            <a:lvl9pPr marL="2971709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8108F-A344-3949-833D-CE01139E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E9057A-1B69-2447-9B66-4659618A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8B5E0A-E96C-7E4A-B45A-07525556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7381-5932-B24C-8653-39A143B764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9883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765C-795B-B645-A197-5B76F08D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B6E0B-912A-6E44-932C-D5B0928B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7F1C-7ED1-2945-A9BB-FC860B64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2BA71-AA26-EF43-9E3E-E8781112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330D2-8705-7746-A90B-25E14C47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80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0" y="1303049"/>
            <a:ext cx="9906000" cy="445032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18534" y="5760051"/>
            <a:ext cx="8514457" cy="48069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524" baseline="0">
                <a:solidFill>
                  <a:schemeClr val="accent3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1333" baseline="0"/>
            </a:lvl2pPr>
            <a:lvl3pPr marL="1226287" indent="-272130"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defRPr sz="1333" baseline="0"/>
            </a:lvl3pPr>
            <a:lvl4pPr marL="1431234" indent="0">
              <a:buNone/>
              <a:defRPr/>
            </a:lvl4pPr>
            <a:lvl5pPr marL="1908311" indent="0">
              <a:buNone/>
              <a:defRPr/>
            </a:lvl5pPr>
          </a:lstStyle>
          <a:p>
            <a:pPr lvl="0"/>
            <a:r>
              <a:rPr lang="ru-RU" dirty="0" smtClean="0"/>
              <a:t>Комментарий к изображению (</a:t>
            </a:r>
            <a:r>
              <a:rPr lang="en-US" dirty="0" smtClean="0"/>
              <a:t>Calibri, 1</a:t>
            </a:r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en-US" dirty="0" smtClean="0"/>
              <a:t>Calibri,</a:t>
            </a:r>
            <a:r>
              <a:rPr lang="ru-RU" dirty="0" smtClean="0"/>
              <a:t>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5492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575D7-8D6B-8B4B-A40E-8F6F1FEB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5CC71-8EC2-6E47-A3A2-20E530B78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7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953404-C8A1-6F42-8BBB-0179D2BE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E1FD-5FC2-AE44-9810-9D478562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2C02-8AA0-6148-A42D-C2FDE50E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1590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ADC8-ECFC-1F41-9133-1306807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C7168-E653-674E-9681-6D2DF63F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630656-7112-E943-9299-A27022175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00E49-644E-964F-B0A2-B144B540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B662E-F2CD-C54D-A8BF-EDDD3A3E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4AAD1F-FAE5-DB4E-9EE2-2009D3CE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2337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1023-21D1-4D45-9910-2FB06F4F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59B51C-F907-1B4C-90B1-FD34F5A2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575081-D608-3746-B7FF-11C333AD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9A4EDF-91D1-554A-A7F5-0C560D5F4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3E7F1-88EC-0C43-ABC1-102738F09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250E29-3998-9C46-9774-F20BE32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87669-4BA5-B244-946D-C0C7FC18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8B0B03-4924-8A48-806A-2E4BA21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5616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DBCBD-5D94-B544-9DEE-931FFB9F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42CCB6-170D-294B-8484-C83A0BED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31FB17-D43B-DB44-AA2A-1C46829E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04481-3F37-214C-BEC3-9F749E92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250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F8A0B-47DD-464C-AAFF-441B584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93AFB2-F0EE-8943-84B4-E37A279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68DB0-5859-624A-B4F3-BD892E49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8428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5F4C2-DC38-2B44-8252-8477BA7B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C0C35-8713-E245-8FC3-A2C1E4D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899543-AE38-4C4D-9431-445C51F0E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50485-B170-4D4E-B63B-9A1F8573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529DA-45A4-CE4C-B41B-B750A062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EEA1C-01DA-8946-A11A-DFB5859F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7939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76D5-ADC0-424C-94BC-7593ACCD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9FDA34-99D2-3D42-A306-832EABDBA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4" indent="0">
              <a:buNone/>
              <a:defRPr sz="2275"/>
            </a:lvl2pPr>
            <a:lvl3pPr marL="742927" indent="0">
              <a:buNone/>
              <a:defRPr sz="1950"/>
            </a:lvl3pPr>
            <a:lvl4pPr marL="1114391" indent="0">
              <a:buNone/>
              <a:defRPr sz="1625"/>
            </a:lvl4pPr>
            <a:lvl5pPr marL="1485854" indent="0">
              <a:buNone/>
              <a:defRPr sz="1625"/>
            </a:lvl5pPr>
            <a:lvl6pPr marL="1857318" indent="0">
              <a:buNone/>
              <a:defRPr sz="1625"/>
            </a:lvl6pPr>
            <a:lvl7pPr marL="2228781" indent="0">
              <a:buNone/>
              <a:defRPr sz="1625"/>
            </a:lvl7pPr>
            <a:lvl8pPr marL="2600245" indent="0">
              <a:buNone/>
              <a:defRPr sz="1625"/>
            </a:lvl8pPr>
            <a:lvl9pPr marL="2971709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68D1F-271F-684F-BCC3-18E2A5FE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185669-5E58-3F45-85C9-5C86996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B0B3F5-DE13-8045-9C0D-81B7DDC9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02B16-77CF-D449-A0A3-FFD54CB2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8633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3C7B3-AD7E-FA41-B4FB-97D11DCD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A6F4A4-C027-8C4D-9B6C-09C2E77C2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87A91-D93D-2A43-95A9-7036A4B8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10A5-2E19-3447-A40E-856785F2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4A06C-3A19-D748-AFBB-2E5FE715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139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2B373E-722F-B341-AE5A-D7BDE9657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39A408-3D70-3245-8107-A9026B68D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A1171-EE90-4E42-B760-524F45A5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1DA09-EEFD-C04F-8184-E9C6D85D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31EB6-FAEF-BB4E-84C2-EAE6E495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067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39" y="152415"/>
            <a:ext cx="9030624" cy="576263"/>
          </a:xfrm>
        </p:spPr>
        <p:txBody>
          <a:bodyPr/>
          <a:lstStyle>
            <a:lvl1pPr>
              <a:defRPr>
                <a:solidFill>
                  <a:srgbClr val="0975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7690" y="828949"/>
            <a:ext cx="9030627" cy="2776400"/>
          </a:xfrm>
        </p:spPr>
        <p:txBody>
          <a:bodyPr>
            <a:normAutofit/>
          </a:bodyPr>
          <a:lstStyle>
            <a:lvl1pPr marL="278577" indent="-278577" algn="l">
              <a:buClr>
                <a:srgbClr val="09758A"/>
              </a:buClr>
              <a:buFont typeface="Verdana" panose="020B0604030504040204" pitchFamily="34" charset="0"/>
              <a:buChar char="•"/>
              <a:defRPr sz="1300"/>
            </a:lvl1pPr>
            <a:lvl2pPr marL="603583" marR="0" indent="-232148" algn="l" defTabSz="742873" rtl="0" eaLnBrk="1" fontAlgn="auto" latinLnBrk="0" hangingPunct="1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rgbClr val="09758A"/>
              </a:buClr>
              <a:buSzTx/>
              <a:buFont typeface="Verdana" panose="020B0604030504040204" pitchFamily="34" charset="0"/>
              <a:buChar char="•"/>
              <a:tabLst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75019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975"/>
            </a:lvl3pPr>
            <a:lvl4pPr marL="1346456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894"/>
            </a:lvl4pPr>
            <a:lvl5pPr marL="1625032" indent="-139290" algn="l">
              <a:buClr>
                <a:srgbClr val="09758A"/>
              </a:buClr>
              <a:buFont typeface="Verdana" panose="020B0604030504040204" pitchFamily="34" charset="0"/>
              <a:buChar char="•"/>
              <a:defRPr sz="854"/>
            </a:lvl5pPr>
            <a:lvl6pPr marL="1857179" indent="0" algn="ctr">
              <a:buNone/>
              <a:defRPr sz="1300"/>
            </a:lvl6pPr>
            <a:lvl7pPr marL="2228616" indent="0" algn="ctr">
              <a:buNone/>
              <a:defRPr sz="1300"/>
            </a:lvl7pPr>
            <a:lvl8pPr marL="2600050" indent="0" algn="ctr">
              <a:buNone/>
              <a:defRPr sz="1300"/>
            </a:lvl8pPr>
            <a:lvl9pPr marL="2971485" indent="0" algn="ctr">
              <a:buNone/>
              <a:defRPr sz="13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428238" y="3605349"/>
            <a:ext cx="9049544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8577" indent="-278577">
              <a:buClr>
                <a:srgbClr val="09758A"/>
              </a:buClr>
              <a:buFont typeface="+mj-lt"/>
              <a:buAutoNum type="arabicPeriod"/>
              <a:defRPr sz="13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50012" indent="-278577">
              <a:buClr>
                <a:srgbClr val="09758A"/>
              </a:buClr>
              <a:buFont typeface="+mj-lt"/>
              <a:buAutoNum type="arabicPeriod"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28591" indent="-185719">
              <a:buClr>
                <a:srgbClr val="09758A"/>
              </a:buClr>
              <a:buFont typeface="+mj-lt"/>
              <a:buAutoNum type="arabicPeriod"/>
              <a:defRPr sz="975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00026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71461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64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1203540" y="1508881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5414497" y="1508788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5"/>
          <p:cNvSpPr>
            <a:spLocks noGrp="1"/>
          </p:cNvSpPr>
          <p:nvPr>
            <p:ph type="pic" sz="quarter" idx="14"/>
          </p:nvPr>
        </p:nvSpPr>
        <p:spPr>
          <a:xfrm>
            <a:off x="1207218" y="3837768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Рисунок 5"/>
          <p:cNvSpPr>
            <a:spLocks noGrp="1"/>
          </p:cNvSpPr>
          <p:nvPr>
            <p:ph type="pic" sz="quarter" idx="15"/>
          </p:nvPr>
        </p:nvSpPr>
        <p:spPr>
          <a:xfrm>
            <a:off x="5418176" y="3837674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25125" y="3509481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21687" y="3509055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18" hasCustomPrompt="1"/>
          </p:nvPr>
        </p:nvSpPr>
        <p:spPr>
          <a:xfrm>
            <a:off x="1225268" y="5858245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21830" y="5857821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21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5275E-7C03-BC49-A8DD-B43C1779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2D594-381D-D347-960D-0D4B993E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76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4" indent="0" algn="ctr">
              <a:buNone/>
              <a:defRPr sz="1625"/>
            </a:lvl2pPr>
            <a:lvl3pPr marL="742927" indent="0" algn="ctr">
              <a:buNone/>
              <a:defRPr sz="1462"/>
            </a:lvl3pPr>
            <a:lvl4pPr marL="1114391" indent="0" algn="ctr">
              <a:buNone/>
              <a:defRPr sz="1300"/>
            </a:lvl4pPr>
            <a:lvl5pPr marL="1485854" indent="0" algn="ctr">
              <a:buNone/>
              <a:defRPr sz="1300"/>
            </a:lvl5pPr>
            <a:lvl6pPr marL="1857318" indent="0" algn="ctr">
              <a:buNone/>
              <a:defRPr sz="1300"/>
            </a:lvl6pPr>
            <a:lvl7pPr marL="2228781" indent="0" algn="ctr">
              <a:buNone/>
              <a:defRPr sz="1300"/>
            </a:lvl7pPr>
            <a:lvl8pPr marL="2600245" indent="0" algn="ctr">
              <a:buNone/>
              <a:defRPr sz="1300"/>
            </a:lvl8pPr>
            <a:lvl9pPr marL="2971709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8108F-A344-3949-833D-CE01139E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E9057A-1B69-2447-9B66-4659618A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8B5E0A-E96C-7E4A-B45A-07525556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7381-5932-B24C-8653-39A143B764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81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765C-795B-B645-A197-5B76F08D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B6E0B-912A-6E44-932C-D5B0928B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7F1C-7ED1-2945-A9BB-FC860B64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2BA71-AA26-EF43-9E3E-E8781112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330D2-8705-7746-A90B-25E14C47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1290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575D7-8D6B-8B4B-A40E-8F6F1FEB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5CC71-8EC2-6E47-A3A2-20E530B78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7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953404-C8A1-6F42-8BBB-0179D2BE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E1FD-5FC2-AE44-9810-9D478562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2C02-8AA0-6148-A42D-C2FDE50E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3118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ADC8-ECFC-1F41-9133-1306807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C7168-E653-674E-9681-6D2DF63F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630656-7112-E943-9299-A27022175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00E49-644E-964F-B0A2-B144B540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B662E-F2CD-C54D-A8BF-EDDD3A3E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4AAD1F-FAE5-DB4E-9EE2-2009D3CE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050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1023-21D1-4D45-9910-2FB06F4F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59B51C-F907-1B4C-90B1-FD34F5A2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575081-D608-3746-B7FF-11C333AD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9A4EDF-91D1-554A-A7F5-0C560D5F4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3E7F1-88EC-0C43-ABC1-102738F09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250E29-3998-9C46-9774-F20BE32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87669-4BA5-B244-946D-C0C7FC18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8B0B03-4924-8A48-806A-2E4BA21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5015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DBCBD-5D94-B544-9DEE-931FFB9F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42CCB6-170D-294B-8484-C83A0BED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31FB17-D43B-DB44-AA2A-1C46829E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04481-3F37-214C-BEC3-9F749E92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6062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F8A0B-47DD-464C-AAFF-441B584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93AFB2-F0EE-8943-84B4-E37A279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68DB0-5859-624A-B4F3-BD892E49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1973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5F4C2-DC38-2B44-8252-8477BA7B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C0C35-8713-E245-8FC3-A2C1E4D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899543-AE38-4C4D-9431-445C51F0E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50485-B170-4D4E-B63B-9A1F8573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529DA-45A4-CE4C-B41B-B750A062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EEA1C-01DA-8946-A11A-DFB5859F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0156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76D5-ADC0-424C-94BC-7593ACCD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9FDA34-99D2-3D42-A306-832EABDBA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4" indent="0">
              <a:buNone/>
              <a:defRPr sz="2275"/>
            </a:lvl2pPr>
            <a:lvl3pPr marL="742927" indent="0">
              <a:buNone/>
              <a:defRPr sz="1950"/>
            </a:lvl3pPr>
            <a:lvl4pPr marL="1114391" indent="0">
              <a:buNone/>
              <a:defRPr sz="1625"/>
            </a:lvl4pPr>
            <a:lvl5pPr marL="1485854" indent="0">
              <a:buNone/>
              <a:defRPr sz="1625"/>
            </a:lvl5pPr>
            <a:lvl6pPr marL="1857318" indent="0">
              <a:buNone/>
              <a:defRPr sz="1625"/>
            </a:lvl6pPr>
            <a:lvl7pPr marL="2228781" indent="0">
              <a:buNone/>
              <a:defRPr sz="1625"/>
            </a:lvl7pPr>
            <a:lvl8pPr marL="2600245" indent="0">
              <a:buNone/>
              <a:defRPr sz="1625"/>
            </a:lvl8pPr>
            <a:lvl9pPr marL="2971709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68D1F-271F-684F-BCC3-18E2A5FE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185669-5E58-3F45-85C9-5C86996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B0B3F5-DE13-8045-9C0D-81B7DDC9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02B16-77CF-D449-A0A3-FFD54CB2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6759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3C7B3-AD7E-FA41-B4FB-97D11DCD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A6F4A4-C027-8C4D-9B6C-09C2E77C2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87A91-D93D-2A43-95A9-7036A4B8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10A5-2E19-3447-A40E-856785F2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4A06C-3A19-D748-AFBB-2E5FE715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49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850223" y="1508881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6504212" y="1508787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847601" y="3473195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7" name="Рисунок 5"/>
          <p:cNvSpPr>
            <a:spLocks noGrp="1"/>
          </p:cNvSpPr>
          <p:nvPr>
            <p:ph type="pic" sz="quarter" idx="20"/>
          </p:nvPr>
        </p:nvSpPr>
        <p:spPr>
          <a:xfrm>
            <a:off x="3675208" y="1508787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 hasCustomPrompt="1"/>
          </p:nvPr>
        </p:nvSpPr>
        <p:spPr>
          <a:xfrm>
            <a:off x="3673897" y="3473389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22" hasCustomPrompt="1"/>
          </p:nvPr>
        </p:nvSpPr>
        <p:spPr>
          <a:xfrm>
            <a:off x="6500195" y="3473389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0" name="Рисунок 5"/>
          <p:cNvSpPr>
            <a:spLocks noGrp="1"/>
          </p:cNvSpPr>
          <p:nvPr>
            <p:ph type="pic" sz="quarter" idx="23"/>
          </p:nvPr>
        </p:nvSpPr>
        <p:spPr>
          <a:xfrm>
            <a:off x="858379" y="3880847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1" name="Рисунок 5"/>
          <p:cNvSpPr>
            <a:spLocks noGrp="1"/>
          </p:cNvSpPr>
          <p:nvPr>
            <p:ph type="pic" sz="quarter" idx="24"/>
          </p:nvPr>
        </p:nvSpPr>
        <p:spPr>
          <a:xfrm>
            <a:off x="6512368" y="3880752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5" hasCustomPrompt="1"/>
          </p:nvPr>
        </p:nvSpPr>
        <p:spPr>
          <a:xfrm>
            <a:off x="855757" y="5845161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3" name="Рисунок 5"/>
          <p:cNvSpPr>
            <a:spLocks noGrp="1"/>
          </p:cNvSpPr>
          <p:nvPr>
            <p:ph type="pic" sz="quarter" idx="26"/>
          </p:nvPr>
        </p:nvSpPr>
        <p:spPr>
          <a:xfrm>
            <a:off x="3683365" y="3880752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4" name="Текст 12"/>
          <p:cNvSpPr>
            <a:spLocks noGrp="1"/>
          </p:cNvSpPr>
          <p:nvPr>
            <p:ph type="body" sz="quarter" idx="27" hasCustomPrompt="1"/>
          </p:nvPr>
        </p:nvSpPr>
        <p:spPr>
          <a:xfrm>
            <a:off x="3682053" y="5845356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5" name="Текст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08351" y="5845356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083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2B373E-722F-B341-AE5A-D7BDE9657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39A408-3D70-3245-8107-A9026B68D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A1171-EE90-4E42-B760-524F45A5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1DA09-EEFD-C04F-8184-E9C6D85D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31EB6-FAEF-BB4E-84C2-EAE6E495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530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39" y="152415"/>
            <a:ext cx="9030624" cy="576263"/>
          </a:xfrm>
        </p:spPr>
        <p:txBody>
          <a:bodyPr/>
          <a:lstStyle>
            <a:lvl1pPr>
              <a:defRPr>
                <a:solidFill>
                  <a:srgbClr val="0975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7690" y="828949"/>
            <a:ext cx="9030627" cy="2776400"/>
          </a:xfrm>
        </p:spPr>
        <p:txBody>
          <a:bodyPr>
            <a:normAutofit/>
          </a:bodyPr>
          <a:lstStyle>
            <a:lvl1pPr marL="278577" indent="-278577" algn="l">
              <a:buClr>
                <a:srgbClr val="09758A"/>
              </a:buClr>
              <a:buFont typeface="Verdana" panose="020B0604030504040204" pitchFamily="34" charset="0"/>
              <a:buChar char="•"/>
              <a:defRPr sz="1300"/>
            </a:lvl1pPr>
            <a:lvl2pPr marL="603583" marR="0" indent="-232148" algn="l" defTabSz="742873" rtl="0" eaLnBrk="1" fontAlgn="auto" latinLnBrk="0" hangingPunct="1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rgbClr val="09758A"/>
              </a:buClr>
              <a:buSzTx/>
              <a:buFont typeface="Verdana" panose="020B0604030504040204" pitchFamily="34" charset="0"/>
              <a:buChar char="•"/>
              <a:tabLst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75019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975"/>
            </a:lvl3pPr>
            <a:lvl4pPr marL="1346456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894"/>
            </a:lvl4pPr>
            <a:lvl5pPr marL="1625032" indent="-139290" algn="l">
              <a:buClr>
                <a:srgbClr val="09758A"/>
              </a:buClr>
              <a:buFont typeface="Verdana" panose="020B0604030504040204" pitchFamily="34" charset="0"/>
              <a:buChar char="•"/>
              <a:defRPr sz="854"/>
            </a:lvl5pPr>
            <a:lvl6pPr marL="1857179" indent="0" algn="ctr">
              <a:buNone/>
              <a:defRPr sz="1300"/>
            </a:lvl6pPr>
            <a:lvl7pPr marL="2228616" indent="0" algn="ctr">
              <a:buNone/>
              <a:defRPr sz="1300"/>
            </a:lvl7pPr>
            <a:lvl8pPr marL="2600050" indent="0" algn="ctr">
              <a:buNone/>
              <a:defRPr sz="1300"/>
            </a:lvl8pPr>
            <a:lvl9pPr marL="2971485" indent="0" algn="ctr">
              <a:buNone/>
              <a:defRPr sz="13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428238" y="3605349"/>
            <a:ext cx="9049544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8577" indent="-278577">
              <a:buClr>
                <a:srgbClr val="09758A"/>
              </a:buClr>
              <a:buFont typeface="+mj-lt"/>
              <a:buAutoNum type="arabicPeriod"/>
              <a:defRPr sz="13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50012" indent="-278577">
              <a:buClr>
                <a:srgbClr val="09758A"/>
              </a:buClr>
              <a:buFont typeface="+mj-lt"/>
              <a:buAutoNum type="arabicPeriod"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28591" indent="-185719">
              <a:buClr>
                <a:srgbClr val="09758A"/>
              </a:buClr>
              <a:buFont typeface="+mj-lt"/>
              <a:buAutoNum type="arabicPeriod"/>
              <a:defRPr sz="975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00026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71461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6128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5275E-7C03-BC49-A8DD-B43C1779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2D594-381D-D347-960D-0D4B993E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76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4" indent="0" algn="ctr">
              <a:buNone/>
              <a:defRPr sz="1625"/>
            </a:lvl2pPr>
            <a:lvl3pPr marL="742927" indent="0" algn="ctr">
              <a:buNone/>
              <a:defRPr sz="1462"/>
            </a:lvl3pPr>
            <a:lvl4pPr marL="1114391" indent="0" algn="ctr">
              <a:buNone/>
              <a:defRPr sz="1300"/>
            </a:lvl4pPr>
            <a:lvl5pPr marL="1485854" indent="0" algn="ctr">
              <a:buNone/>
              <a:defRPr sz="1300"/>
            </a:lvl5pPr>
            <a:lvl6pPr marL="1857318" indent="0" algn="ctr">
              <a:buNone/>
              <a:defRPr sz="1300"/>
            </a:lvl6pPr>
            <a:lvl7pPr marL="2228781" indent="0" algn="ctr">
              <a:buNone/>
              <a:defRPr sz="1300"/>
            </a:lvl7pPr>
            <a:lvl8pPr marL="2600245" indent="0" algn="ctr">
              <a:buNone/>
              <a:defRPr sz="1300"/>
            </a:lvl8pPr>
            <a:lvl9pPr marL="2971709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8108F-A344-3949-833D-CE01139E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E9057A-1B69-2447-9B66-4659618A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8B5E0A-E96C-7E4A-B45A-07525556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7381-5932-B24C-8653-39A143B764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758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765C-795B-B645-A197-5B76F08D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B6E0B-912A-6E44-932C-D5B0928B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7F1C-7ED1-2945-A9BB-FC860B64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2BA71-AA26-EF43-9E3E-E8781112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330D2-8705-7746-A90B-25E14C47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3946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575D7-8D6B-8B4B-A40E-8F6F1FEB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5CC71-8EC2-6E47-A3A2-20E530B78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7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953404-C8A1-6F42-8BBB-0179D2BE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E1FD-5FC2-AE44-9810-9D478562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2C02-8AA0-6148-A42D-C2FDE50E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665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ADC8-ECFC-1F41-9133-1306807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C7168-E653-674E-9681-6D2DF63F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630656-7112-E943-9299-A27022175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00E49-644E-964F-B0A2-B144B540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B662E-F2CD-C54D-A8BF-EDDD3A3E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4AAD1F-FAE5-DB4E-9EE2-2009D3CE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926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1023-21D1-4D45-9910-2FB06F4F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59B51C-F907-1B4C-90B1-FD34F5A2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575081-D608-3746-B7FF-11C333AD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9A4EDF-91D1-554A-A7F5-0C560D5F4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3E7F1-88EC-0C43-ABC1-102738F09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250E29-3998-9C46-9774-F20BE32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87669-4BA5-B244-946D-C0C7FC18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8B0B03-4924-8A48-806A-2E4BA21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0387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DBCBD-5D94-B544-9DEE-931FFB9F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42CCB6-170D-294B-8484-C83A0BED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31FB17-D43B-DB44-AA2A-1C46829E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04481-3F37-214C-BEC3-9F749E92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7668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F8A0B-47DD-464C-AAFF-441B584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93AFB2-F0EE-8943-84B4-E37A279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68DB0-5859-624A-B4F3-BD892E49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0542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5F4C2-DC38-2B44-8252-8477BA7B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C0C35-8713-E245-8FC3-A2C1E4D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899543-AE38-4C4D-9431-445C51F0E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50485-B170-4D4E-B63B-9A1F8573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529DA-45A4-CE4C-B41B-B750A062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EEA1C-01DA-8946-A11A-DFB5859F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69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1223668" y="1508881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6263010" y="1508787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5"/>
          <p:cNvSpPr>
            <a:spLocks noGrp="1"/>
          </p:cNvSpPr>
          <p:nvPr>
            <p:ph type="pic" sz="quarter" idx="20"/>
          </p:nvPr>
        </p:nvSpPr>
        <p:spPr>
          <a:xfrm>
            <a:off x="3743339" y="1508787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5"/>
          <p:cNvSpPr>
            <a:spLocks noGrp="1"/>
          </p:cNvSpPr>
          <p:nvPr>
            <p:ph type="pic" sz="quarter" idx="23"/>
          </p:nvPr>
        </p:nvSpPr>
        <p:spPr>
          <a:xfrm>
            <a:off x="1231824" y="3085889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1" name="Рисунок 5"/>
          <p:cNvSpPr>
            <a:spLocks noGrp="1"/>
          </p:cNvSpPr>
          <p:nvPr>
            <p:ph type="pic" sz="quarter" idx="24"/>
          </p:nvPr>
        </p:nvSpPr>
        <p:spPr>
          <a:xfrm>
            <a:off x="6271167" y="3085794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3" name="Рисунок 5"/>
          <p:cNvSpPr>
            <a:spLocks noGrp="1"/>
          </p:cNvSpPr>
          <p:nvPr>
            <p:ph type="pic" sz="quarter" idx="26"/>
          </p:nvPr>
        </p:nvSpPr>
        <p:spPr>
          <a:xfrm>
            <a:off x="3751496" y="3085794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6" name="Рисунок 5"/>
          <p:cNvSpPr>
            <a:spLocks noGrp="1"/>
          </p:cNvSpPr>
          <p:nvPr>
            <p:ph type="pic" sz="quarter" idx="27"/>
          </p:nvPr>
        </p:nvSpPr>
        <p:spPr>
          <a:xfrm>
            <a:off x="1241377" y="4662896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7" name="Рисунок 5"/>
          <p:cNvSpPr>
            <a:spLocks noGrp="1"/>
          </p:cNvSpPr>
          <p:nvPr>
            <p:ph type="pic" sz="quarter" idx="28"/>
          </p:nvPr>
        </p:nvSpPr>
        <p:spPr>
          <a:xfrm>
            <a:off x="6280720" y="4662802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8" name="Рисунок 5"/>
          <p:cNvSpPr>
            <a:spLocks noGrp="1"/>
          </p:cNvSpPr>
          <p:nvPr>
            <p:ph type="pic" sz="quarter" idx="29"/>
          </p:nvPr>
        </p:nvSpPr>
        <p:spPr>
          <a:xfrm>
            <a:off x="3761048" y="4662802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568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76D5-ADC0-424C-94BC-7593ACCD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9FDA34-99D2-3D42-A306-832EABDBA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4" indent="0">
              <a:buNone/>
              <a:defRPr sz="2275"/>
            </a:lvl2pPr>
            <a:lvl3pPr marL="742927" indent="0">
              <a:buNone/>
              <a:defRPr sz="1950"/>
            </a:lvl3pPr>
            <a:lvl4pPr marL="1114391" indent="0">
              <a:buNone/>
              <a:defRPr sz="1625"/>
            </a:lvl4pPr>
            <a:lvl5pPr marL="1485854" indent="0">
              <a:buNone/>
              <a:defRPr sz="1625"/>
            </a:lvl5pPr>
            <a:lvl6pPr marL="1857318" indent="0">
              <a:buNone/>
              <a:defRPr sz="1625"/>
            </a:lvl6pPr>
            <a:lvl7pPr marL="2228781" indent="0">
              <a:buNone/>
              <a:defRPr sz="1625"/>
            </a:lvl7pPr>
            <a:lvl8pPr marL="2600245" indent="0">
              <a:buNone/>
              <a:defRPr sz="1625"/>
            </a:lvl8pPr>
            <a:lvl9pPr marL="2971709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68D1F-271F-684F-BCC3-18E2A5FE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185669-5E58-3F45-85C9-5C86996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B0B3F5-DE13-8045-9C0D-81B7DDC9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02B16-77CF-D449-A0A3-FFD54CB2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5204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3C7B3-AD7E-FA41-B4FB-97D11DCD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A6F4A4-C027-8C4D-9B6C-09C2E77C2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87A91-D93D-2A43-95A9-7036A4B8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10A5-2E19-3447-A40E-856785F2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4A06C-3A19-D748-AFBB-2E5FE715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8051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2B373E-722F-B341-AE5A-D7BDE9657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39A408-3D70-3245-8107-A9026B68D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A1171-EE90-4E42-B760-524F45A5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1DA09-EEFD-C04F-8184-E9C6D85D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31EB6-FAEF-BB4E-84C2-EAE6E495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4122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39" y="152415"/>
            <a:ext cx="9030624" cy="576263"/>
          </a:xfrm>
        </p:spPr>
        <p:txBody>
          <a:bodyPr/>
          <a:lstStyle>
            <a:lvl1pPr>
              <a:defRPr>
                <a:solidFill>
                  <a:srgbClr val="0975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7690" y="828949"/>
            <a:ext cx="9030627" cy="2776400"/>
          </a:xfrm>
        </p:spPr>
        <p:txBody>
          <a:bodyPr>
            <a:normAutofit/>
          </a:bodyPr>
          <a:lstStyle>
            <a:lvl1pPr marL="278577" indent="-278577" algn="l">
              <a:buClr>
                <a:srgbClr val="09758A"/>
              </a:buClr>
              <a:buFont typeface="Verdana" panose="020B0604030504040204" pitchFamily="34" charset="0"/>
              <a:buChar char="•"/>
              <a:defRPr sz="1300"/>
            </a:lvl1pPr>
            <a:lvl2pPr marL="603583" marR="0" indent="-232148" algn="l" defTabSz="742873" rtl="0" eaLnBrk="1" fontAlgn="auto" latinLnBrk="0" hangingPunct="1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rgbClr val="09758A"/>
              </a:buClr>
              <a:buSzTx/>
              <a:buFont typeface="Verdana" panose="020B0604030504040204" pitchFamily="34" charset="0"/>
              <a:buChar char="•"/>
              <a:tabLst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75019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975"/>
            </a:lvl3pPr>
            <a:lvl4pPr marL="1346456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894"/>
            </a:lvl4pPr>
            <a:lvl5pPr marL="1625032" indent="-139290" algn="l">
              <a:buClr>
                <a:srgbClr val="09758A"/>
              </a:buClr>
              <a:buFont typeface="Verdana" panose="020B0604030504040204" pitchFamily="34" charset="0"/>
              <a:buChar char="•"/>
              <a:defRPr sz="854"/>
            </a:lvl5pPr>
            <a:lvl6pPr marL="1857179" indent="0" algn="ctr">
              <a:buNone/>
              <a:defRPr sz="1300"/>
            </a:lvl6pPr>
            <a:lvl7pPr marL="2228616" indent="0" algn="ctr">
              <a:buNone/>
              <a:defRPr sz="1300"/>
            </a:lvl7pPr>
            <a:lvl8pPr marL="2600050" indent="0" algn="ctr">
              <a:buNone/>
              <a:defRPr sz="1300"/>
            </a:lvl8pPr>
            <a:lvl9pPr marL="2971485" indent="0" algn="ctr">
              <a:buNone/>
              <a:defRPr sz="13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428238" y="3605349"/>
            <a:ext cx="9049544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8577" indent="-278577">
              <a:buClr>
                <a:srgbClr val="09758A"/>
              </a:buClr>
              <a:buFont typeface="+mj-lt"/>
              <a:buAutoNum type="arabicPeriod"/>
              <a:defRPr sz="13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50012" indent="-278577">
              <a:buClr>
                <a:srgbClr val="09758A"/>
              </a:buClr>
              <a:buFont typeface="+mj-lt"/>
              <a:buAutoNum type="arabicPeriod"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28591" indent="-185719">
              <a:buClr>
                <a:srgbClr val="09758A"/>
              </a:buClr>
              <a:buFont typeface="+mj-lt"/>
              <a:buAutoNum type="arabicPeriod"/>
              <a:defRPr sz="975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00026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71461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6832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5275E-7C03-BC49-A8DD-B43C1779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2D594-381D-D347-960D-0D4B993E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7"/>
            <a:ext cx="7429500" cy="1655763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4" indent="0" algn="ctr">
              <a:buNone/>
              <a:defRPr sz="1625"/>
            </a:lvl2pPr>
            <a:lvl3pPr marL="742927" indent="0" algn="ctr">
              <a:buNone/>
              <a:defRPr sz="1462"/>
            </a:lvl3pPr>
            <a:lvl4pPr marL="1114391" indent="0" algn="ctr">
              <a:buNone/>
              <a:defRPr sz="1300"/>
            </a:lvl4pPr>
            <a:lvl5pPr marL="1485854" indent="0" algn="ctr">
              <a:buNone/>
              <a:defRPr sz="1300"/>
            </a:lvl5pPr>
            <a:lvl6pPr marL="1857318" indent="0" algn="ctr">
              <a:buNone/>
              <a:defRPr sz="1300"/>
            </a:lvl6pPr>
            <a:lvl7pPr marL="2228781" indent="0" algn="ctr">
              <a:buNone/>
              <a:defRPr sz="1300"/>
            </a:lvl7pPr>
            <a:lvl8pPr marL="2600245" indent="0" algn="ctr">
              <a:buNone/>
              <a:defRPr sz="1300"/>
            </a:lvl8pPr>
            <a:lvl9pPr marL="2971709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8108F-A344-3949-833D-CE01139E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E9057A-1B69-2447-9B66-4659618A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8B5E0A-E96C-7E4A-B45A-07525556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C7381-5932-B24C-8653-39A143B764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159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6765C-795B-B645-A197-5B76F08D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B6E0B-912A-6E44-932C-D5B0928B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D7F1C-7ED1-2945-A9BB-FC860B64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92BA71-AA26-EF43-9E3E-E8781112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330D2-8705-7746-A90B-25E14C47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3759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C575D7-8D6B-8B4B-A40E-8F6F1FEB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35CC71-8EC2-6E47-A3A2-20E530B78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64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27" indent="0">
              <a:buNone/>
              <a:defRPr sz="1462">
                <a:solidFill>
                  <a:schemeClr val="tx1">
                    <a:tint val="75000"/>
                  </a:schemeClr>
                </a:solidFill>
              </a:defRPr>
            </a:lvl3pPr>
            <a:lvl4pPr marL="111439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8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78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2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7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953404-C8A1-6F42-8BBB-0179D2BE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CE1FD-5FC2-AE44-9810-9D478562B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AE2C02-8AA0-6148-A42D-C2FDE50E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45677-430B-4678-8423-A5E8DF41A8EA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2850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3ADC8-ECFC-1F41-9133-13068074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C7168-E653-674E-9681-6D2DF63F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630656-7112-E943-9299-A27022175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00E49-644E-964F-B0A2-B144B540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B662E-F2CD-C54D-A8BF-EDDD3A3E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4AAD1F-FAE5-DB4E-9EE2-2009D3CE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D8DA9-12D6-4AB3-8FA6-6D0B22AD38B1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4700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1023-21D1-4D45-9910-2FB06F4F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5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59B51C-F907-1B4C-90B1-FD34F5A21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575081-D608-3746-B7FF-11C333AD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9A4EDF-91D1-554A-A7F5-0C560D5F4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64" indent="0">
              <a:buNone/>
              <a:defRPr sz="1625" b="1"/>
            </a:lvl2pPr>
            <a:lvl3pPr marL="742927" indent="0">
              <a:buNone/>
              <a:defRPr sz="1462" b="1"/>
            </a:lvl3pPr>
            <a:lvl4pPr marL="1114391" indent="0">
              <a:buNone/>
              <a:defRPr sz="1300" b="1"/>
            </a:lvl4pPr>
            <a:lvl5pPr marL="1485854" indent="0">
              <a:buNone/>
              <a:defRPr sz="1300" b="1"/>
            </a:lvl5pPr>
            <a:lvl6pPr marL="1857318" indent="0">
              <a:buNone/>
              <a:defRPr sz="1300" b="1"/>
            </a:lvl6pPr>
            <a:lvl7pPr marL="2228781" indent="0">
              <a:buNone/>
              <a:defRPr sz="1300" b="1"/>
            </a:lvl7pPr>
            <a:lvl8pPr marL="2600245" indent="0">
              <a:buNone/>
              <a:defRPr sz="1300" b="1"/>
            </a:lvl8pPr>
            <a:lvl9pPr marL="2971709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B3E7F1-88EC-0C43-ABC1-102738F09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250E29-3998-9C46-9774-F20BE32F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187669-4BA5-B244-946D-C0C7FC18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8B0B03-4924-8A48-806A-2E4BA21F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2CC93-5F64-4B1A-88B3-79BF7AB956A3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0702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DBCBD-5D94-B544-9DEE-931FFB9F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42CCB6-170D-294B-8484-C83A0BED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31FB17-D43B-DB44-AA2A-1C46829E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04481-3F37-214C-BEC3-9F749E92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92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974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8F8A0B-47DD-464C-AAFF-441B584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93AFB2-F0EE-8943-84B4-E37A279EE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68DB0-5859-624A-B4F3-BD892E49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21702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5F4C2-DC38-2B44-8252-8477BA7B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8C0C35-8713-E245-8FC3-A2C1E4DE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899543-AE38-4C4D-9431-445C51F0E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50485-B170-4D4E-B63B-9A1F8573A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7529DA-45A4-CE4C-B41B-B750A062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1EEA1C-01DA-8946-A11A-DFB5859F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0E44-0271-4C61-A393-6984E1E26E45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9894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576D5-ADC0-424C-94BC-7593ACCD6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9FDA34-99D2-3D42-A306-832EABDBA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64" indent="0">
              <a:buNone/>
              <a:defRPr sz="2275"/>
            </a:lvl2pPr>
            <a:lvl3pPr marL="742927" indent="0">
              <a:buNone/>
              <a:defRPr sz="1950"/>
            </a:lvl3pPr>
            <a:lvl4pPr marL="1114391" indent="0">
              <a:buNone/>
              <a:defRPr sz="1625"/>
            </a:lvl4pPr>
            <a:lvl5pPr marL="1485854" indent="0">
              <a:buNone/>
              <a:defRPr sz="1625"/>
            </a:lvl5pPr>
            <a:lvl6pPr marL="1857318" indent="0">
              <a:buNone/>
              <a:defRPr sz="1625"/>
            </a:lvl6pPr>
            <a:lvl7pPr marL="2228781" indent="0">
              <a:buNone/>
              <a:defRPr sz="1625"/>
            </a:lvl7pPr>
            <a:lvl8pPr marL="2600245" indent="0">
              <a:buNone/>
              <a:defRPr sz="1625"/>
            </a:lvl8pPr>
            <a:lvl9pPr marL="2971709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68D1F-271F-684F-BCC3-18E2A5FE7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1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64" indent="0">
              <a:buNone/>
              <a:defRPr sz="1137"/>
            </a:lvl2pPr>
            <a:lvl3pPr marL="742927" indent="0">
              <a:buNone/>
              <a:defRPr sz="975"/>
            </a:lvl3pPr>
            <a:lvl4pPr marL="1114391" indent="0">
              <a:buNone/>
              <a:defRPr sz="812"/>
            </a:lvl4pPr>
            <a:lvl5pPr marL="1485854" indent="0">
              <a:buNone/>
              <a:defRPr sz="812"/>
            </a:lvl5pPr>
            <a:lvl6pPr marL="1857318" indent="0">
              <a:buNone/>
              <a:defRPr sz="812"/>
            </a:lvl6pPr>
            <a:lvl7pPr marL="2228781" indent="0">
              <a:buNone/>
              <a:defRPr sz="812"/>
            </a:lvl7pPr>
            <a:lvl8pPr marL="2600245" indent="0">
              <a:buNone/>
              <a:defRPr sz="812"/>
            </a:lvl8pPr>
            <a:lvl9pPr marL="2971709" indent="0">
              <a:buNone/>
              <a:defRPr sz="81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185669-5E58-3F45-85C9-5C86996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B0B3F5-DE13-8045-9C0D-81B7DDC9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02B16-77CF-D449-A0A3-FFD54CB2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4824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3C7B3-AD7E-FA41-B4FB-97D11DCD3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A6F4A4-C027-8C4D-9B6C-09C2E77C2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87A91-D93D-2A43-95A9-7036A4B8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310A5-2E19-3447-A40E-856785F23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4A06C-3A19-D748-AFBB-2E5FE715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8E68D-7C3A-4E26-BFCC-894622BFC40B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2245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2B373E-722F-B341-AE5A-D7BDE9657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2" y="365126"/>
            <a:ext cx="2135981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39A408-3D70-3245-8107-A9026B68D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6"/>
            <a:ext cx="6284119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A1171-EE90-4E42-B760-524F45A5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B1DA09-EEFD-C04F-8184-E9C6D85DA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31EB6-FAEF-BB4E-84C2-EAE6E495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B130A-56C9-4453-82B0-957D5B977660}" type="slidenum">
              <a:rPr lang="ru-RU" altLang="ru-RU" smtClean="0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7936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с маркер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239" y="152415"/>
            <a:ext cx="9030624" cy="576263"/>
          </a:xfrm>
        </p:spPr>
        <p:txBody>
          <a:bodyPr/>
          <a:lstStyle>
            <a:lvl1pPr>
              <a:defRPr>
                <a:solidFill>
                  <a:srgbClr val="0975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7690" y="828949"/>
            <a:ext cx="9030627" cy="2776400"/>
          </a:xfrm>
        </p:spPr>
        <p:txBody>
          <a:bodyPr>
            <a:normAutofit/>
          </a:bodyPr>
          <a:lstStyle>
            <a:lvl1pPr marL="278577" indent="-278577" algn="l">
              <a:buClr>
                <a:srgbClr val="09758A"/>
              </a:buClr>
              <a:buFont typeface="Verdana" panose="020B0604030504040204" pitchFamily="34" charset="0"/>
              <a:buChar char="•"/>
              <a:defRPr sz="1300"/>
            </a:lvl1pPr>
            <a:lvl2pPr marL="603583" marR="0" indent="-232148" algn="l" defTabSz="742873" rtl="0" eaLnBrk="1" fontAlgn="auto" latinLnBrk="0" hangingPunct="1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rgbClr val="09758A"/>
              </a:buClr>
              <a:buSzTx/>
              <a:buFont typeface="Verdana" panose="020B0604030504040204" pitchFamily="34" charset="0"/>
              <a:buChar char="•"/>
              <a:tabLst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75019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975"/>
            </a:lvl3pPr>
            <a:lvl4pPr marL="1346456" indent="-232148" algn="l">
              <a:buClr>
                <a:srgbClr val="09758A"/>
              </a:buClr>
              <a:buFont typeface="Verdana" panose="020B0604030504040204" pitchFamily="34" charset="0"/>
              <a:buChar char="•"/>
              <a:defRPr sz="894"/>
            </a:lvl4pPr>
            <a:lvl5pPr marL="1625032" indent="-139290" algn="l">
              <a:buClr>
                <a:srgbClr val="09758A"/>
              </a:buClr>
              <a:buFont typeface="Verdana" panose="020B0604030504040204" pitchFamily="34" charset="0"/>
              <a:buChar char="•"/>
              <a:defRPr sz="854"/>
            </a:lvl5pPr>
            <a:lvl6pPr marL="1857179" indent="0" algn="ctr">
              <a:buNone/>
              <a:defRPr sz="1300"/>
            </a:lvl6pPr>
            <a:lvl7pPr marL="2228616" indent="0" algn="ctr">
              <a:buNone/>
              <a:defRPr sz="1300"/>
            </a:lvl7pPr>
            <a:lvl8pPr marL="2600050" indent="0" algn="ctr">
              <a:buNone/>
              <a:defRPr sz="1300"/>
            </a:lvl8pPr>
            <a:lvl9pPr marL="2971485" indent="0" algn="ctr">
              <a:buNone/>
              <a:defRPr sz="1300"/>
            </a:lvl9pPr>
          </a:lstStyle>
          <a:p>
            <a:r>
              <a:rPr lang="ru-RU" altLang="ru-RU" dirty="0"/>
              <a:t>Текст уровень 1</a:t>
            </a:r>
            <a:endParaRPr lang="en-US" altLang="ru-RU" dirty="0"/>
          </a:p>
          <a:p>
            <a:pPr lvl="1" fontAlgn="base">
              <a:spcAft>
                <a:spcPct val="0"/>
              </a:spcAft>
            </a:pPr>
            <a:r>
              <a:rPr lang="ru-RU" altLang="ru-RU" dirty="0"/>
              <a:t>Текст уровень 2</a:t>
            </a:r>
            <a:endParaRPr lang="en-US" altLang="ru-RU" dirty="0"/>
          </a:p>
          <a:p>
            <a:pPr lvl="2"/>
            <a:r>
              <a:rPr lang="ru-RU" altLang="ru-RU" dirty="0"/>
              <a:t>Текст уровень 3</a:t>
            </a:r>
            <a:endParaRPr lang="en-US" altLang="ru-RU" dirty="0"/>
          </a:p>
          <a:p>
            <a:pPr lvl="3"/>
            <a:r>
              <a:rPr lang="ru-RU" altLang="ru-RU" dirty="0"/>
              <a:t>Текст уровень 4</a:t>
            </a:r>
            <a:endParaRPr lang="en-US" altLang="ru-RU" dirty="0"/>
          </a:p>
          <a:p>
            <a:pPr lvl="4"/>
            <a:r>
              <a:rPr lang="ru-RU" altLang="ru-RU" dirty="0"/>
              <a:t>Текст уровень 5</a:t>
            </a:r>
            <a:endParaRPr lang="en-US" altLang="ru-RU" dirty="0"/>
          </a:p>
        </p:txBody>
      </p:sp>
      <p:sp>
        <p:nvSpPr>
          <p:cNvPr id="6" name="Text Placeholder 2"/>
          <p:cNvSpPr>
            <a:spLocks noGrp="1"/>
          </p:cNvSpPr>
          <p:nvPr>
            <p:ph idx="14"/>
          </p:nvPr>
        </p:nvSpPr>
        <p:spPr>
          <a:xfrm>
            <a:off x="428238" y="3605349"/>
            <a:ext cx="9049544" cy="27764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78577" indent="-278577">
              <a:buClr>
                <a:srgbClr val="09758A"/>
              </a:buClr>
              <a:buFont typeface="+mj-lt"/>
              <a:buAutoNum type="arabicPeriod"/>
              <a:defRPr sz="13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50012" indent="-278577">
              <a:buClr>
                <a:srgbClr val="09758A"/>
              </a:buClr>
              <a:buFont typeface="+mj-lt"/>
              <a:buAutoNum type="arabicPeriod"/>
              <a:defRPr sz="1139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928591" indent="-185719">
              <a:buClr>
                <a:srgbClr val="09758A"/>
              </a:buClr>
              <a:buFont typeface="+mj-lt"/>
              <a:buAutoNum type="arabicPeriod"/>
              <a:defRPr sz="975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300026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1671461" indent="-185719">
              <a:buClr>
                <a:srgbClr val="09758A"/>
              </a:buClr>
              <a:buFont typeface="+mj-lt"/>
              <a:buAutoNum type="arabicPeriod"/>
              <a:defRPr sz="894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9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148DC-A899-4108-80E1-A8AA8154927C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978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0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8278" y="349865"/>
            <a:ext cx="101149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918" b="1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816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8279" y="508600"/>
            <a:ext cx="2909451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8279" y="668955"/>
            <a:ext cx="251671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pSp>
        <p:nvGrpSpPr>
          <p:cNvPr id="9" name="McK Title Elements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" y="1"/>
            <a:ext cx="9902490" cy="6859620"/>
            <a:chOff x="0" y="0"/>
            <a:chExt cx="5643" cy="4235"/>
          </a:xfrm>
        </p:grpSpPr>
        <p:sp>
          <p:nvSpPr>
            <p:cNvPr id="10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076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Тип документа</a:t>
              </a:r>
            </a:p>
          </p:txBody>
        </p:sp>
        <p:sp>
          <p:nvSpPr>
            <p:cNvPr id="11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Дата</a:t>
              </a:r>
            </a:p>
          </p:txBody>
        </p:sp>
        <p:sp>
          <p:nvSpPr>
            <p:cNvPr id="12" name="McK Disclaimer" hidden="1"/>
            <p:cNvSpPr>
              <a:spLocks noChangeArrowheads="1"/>
            </p:cNvSpPr>
            <p:nvPr/>
          </p:nvSpPr>
          <p:spPr bwMode="auto">
            <a:xfrm>
              <a:off x="1663" y="3589"/>
              <a:ext cx="3226" cy="2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5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</p:grpSp>
      <p:pic>
        <p:nvPicPr>
          <p:cNvPr id="16" name="TitleBottomBarBW" hidden="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5" y="6574545"/>
            <a:ext cx="1809226" cy="19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vigation8" descr="ujkm,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5" y="299654"/>
            <a:ext cx="1851343" cy="15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79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79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941978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18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59772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417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387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7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613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8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613" y="6228458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9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613" y="6579405"/>
            <a:ext cx="7586117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0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5668" y="1035018"/>
            <a:ext cx="4713466" cy="633321"/>
            <a:chOff x="915" y="639"/>
            <a:chExt cx="2686" cy="391"/>
          </a:xfrm>
        </p:grpSpPr>
        <p:cxnSp>
          <p:nvCxnSpPr>
            <p:cNvPr id="11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3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5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5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5"/>
          <p:cNvCxnSpPr/>
          <p:nvPr>
            <p:custDataLst>
              <p:tags r:id="rId12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7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6235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33B6FCEB-DD5C-44FE-8EF4-08F021D26B83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19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47" y="301936"/>
            <a:ext cx="8684943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84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6" y="293174"/>
            <a:ext cx="1814491" cy="148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513457"/>
            <a:ext cx="8970433" cy="367413"/>
          </a:xfrm>
          <a:ln/>
        </p:spPr>
        <p:txBody>
          <a:bodyPr/>
          <a:lstStyle>
            <a:lvl1pPr>
              <a:lnSpc>
                <a:spcPct val="130000"/>
              </a:lnSpc>
              <a:defRPr sz="1837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499271"/>
            <a:ext cx="4055269" cy="219820"/>
          </a:xfrm>
          <a:ln/>
        </p:spPr>
        <p:txBody>
          <a:bodyPr anchor="ctr"/>
          <a:lstStyle>
            <a:lvl1pPr marL="0" indent="0">
              <a:buFontTx/>
              <a:buNone/>
              <a:defRPr sz="1428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9009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563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10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75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8279" y="349865"/>
            <a:ext cx="101149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918" b="1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816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8281" y="508600"/>
            <a:ext cx="2909451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8280" y="668955"/>
            <a:ext cx="251671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pSp>
        <p:nvGrpSpPr>
          <p:cNvPr id="9" name="McK Title Elements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" y="1"/>
            <a:ext cx="9902490" cy="6859620"/>
            <a:chOff x="0" y="0"/>
            <a:chExt cx="5643" cy="4235"/>
          </a:xfrm>
        </p:grpSpPr>
        <p:sp>
          <p:nvSpPr>
            <p:cNvPr id="10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076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Тип документа</a:t>
              </a:r>
            </a:p>
          </p:txBody>
        </p:sp>
        <p:sp>
          <p:nvSpPr>
            <p:cNvPr id="11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Дата</a:t>
              </a:r>
            </a:p>
          </p:txBody>
        </p:sp>
        <p:sp>
          <p:nvSpPr>
            <p:cNvPr id="12" name="McK Disclaimer" hidden="1"/>
            <p:cNvSpPr>
              <a:spLocks noChangeArrowheads="1"/>
            </p:cNvSpPr>
            <p:nvPr/>
          </p:nvSpPr>
          <p:spPr bwMode="auto">
            <a:xfrm>
              <a:off x="1663" y="3589"/>
              <a:ext cx="3226" cy="2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5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</p:grpSp>
      <p:pic>
        <p:nvPicPr>
          <p:cNvPr id="16" name="TitleBottomBarBW" hidden="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7"/>
            <a:ext cx="1809226" cy="19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vigation8" descr="ujkm,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5" y="299654"/>
            <a:ext cx="1851343" cy="15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80" y="3175998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80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505026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40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59773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418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388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7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614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8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614" y="6228460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9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613" y="6579407"/>
            <a:ext cx="7586118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0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5668" y="1035020"/>
            <a:ext cx="4713466" cy="633321"/>
            <a:chOff x="915" y="639"/>
            <a:chExt cx="2686" cy="391"/>
          </a:xfrm>
        </p:grpSpPr>
        <p:cxnSp>
          <p:nvCxnSpPr>
            <p:cNvPr id="11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3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5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7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5"/>
          <p:cNvCxnSpPr/>
          <p:nvPr>
            <p:custDataLst>
              <p:tags r:id="rId12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7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6236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33B6FCEB-DD5C-44FE-8EF4-08F021D26B83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41"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48" y="301936"/>
            <a:ext cx="8684943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0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7" y="293174"/>
            <a:ext cx="1814491" cy="148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1" y="2513459"/>
            <a:ext cx="8970433" cy="367413"/>
          </a:xfrm>
          <a:ln/>
        </p:spPr>
        <p:txBody>
          <a:bodyPr/>
          <a:lstStyle>
            <a:lvl1pPr>
              <a:lnSpc>
                <a:spcPct val="130000"/>
              </a:lnSpc>
              <a:defRPr sz="1837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1" y="3499271"/>
            <a:ext cx="4055269" cy="219820"/>
          </a:xfrm>
          <a:ln/>
        </p:spPr>
        <p:txBody>
          <a:bodyPr anchor="ctr"/>
          <a:lstStyle>
            <a:lvl1pPr marL="0" indent="0">
              <a:buFontTx/>
              <a:buNone/>
              <a:defRPr sz="1428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532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850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959763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305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28"/>
            <a:ext cx="8420100" cy="1362075"/>
          </a:xfrm>
        </p:spPr>
        <p:txBody>
          <a:bodyPr anchor="t"/>
          <a:lstStyle>
            <a:lvl1pPr algn="l">
              <a:defRPr sz="4191" b="1" cap="all">
                <a:solidFill>
                  <a:srgbClr val="0D618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95">
                <a:solidFill>
                  <a:schemeClr val="accent4"/>
                </a:solidFill>
              </a:defRPr>
            </a:lvl1pPr>
            <a:lvl2pPr marL="477078" indent="0">
              <a:buNone/>
              <a:defRPr sz="1905"/>
            </a:lvl2pPr>
            <a:lvl3pPr marL="954155" indent="0">
              <a:buNone/>
              <a:defRPr sz="1714"/>
            </a:lvl3pPr>
            <a:lvl4pPr marL="1431234" indent="0">
              <a:buNone/>
              <a:defRPr sz="1429"/>
            </a:lvl4pPr>
            <a:lvl5pPr marL="1908311" indent="0">
              <a:buNone/>
              <a:defRPr sz="1429"/>
            </a:lvl5pPr>
            <a:lvl6pPr marL="2385390" indent="0">
              <a:buNone/>
              <a:defRPr sz="1429"/>
            </a:lvl6pPr>
            <a:lvl7pPr marL="2862468" indent="0">
              <a:buNone/>
              <a:defRPr sz="1429"/>
            </a:lvl7pPr>
            <a:lvl8pPr marL="3339546" indent="0">
              <a:buNone/>
              <a:defRPr sz="1429"/>
            </a:lvl8pPr>
            <a:lvl9pPr marL="3816624" indent="0">
              <a:buNone/>
              <a:defRPr sz="1429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DE5BF-2111-44D3-B6B6-E84876A33987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3378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250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227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5545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8943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66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3175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4919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1936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3133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79035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54" y="1125539"/>
            <a:ext cx="4480057" cy="5148262"/>
          </a:xfrm>
        </p:spPr>
        <p:txBody>
          <a:bodyPr/>
          <a:lstStyle>
            <a:lvl1pPr>
              <a:defRPr sz="2952"/>
            </a:lvl1pPr>
            <a:lvl2pPr>
              <a:defRPr sz="2476"/>
            </a:lvl2pPr>
            <a:lvl3pPr>
              <a:defRPr sz="2095">
                <a:latin typeface="Microsoft Sans Serif"/>
                <a:cs typeface="Microsoft Sans Serif"/>
              </a:defRPr>
            </a:lvl3pPr>
            <a:lvl4pPr>
              <a:defRPr sz="1905">
                <a:latin typeface="Microsoft Sans Serif"/>
                <a:cs typeface="Microsoft Sans Serif"/>
              </a:defRPr>
            </a:lvl4pPr>
            <a:lvl5pPr>
              <a:defRPr sz="1905">
                <a:latin typeface="Microsoft Sans Serif"/>
                <a:cs typeface="Microsoft Sans Serif"/>
              </a:defRPr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510" y="1125539"/>
            <a:ext cx="4481777" cy="5148262"/>
          </a:xfrm>
        </p:spPr>
        <p:txBody>
          <a:bodyPr/>
          <a:lstStyle>
            <a:lvl1pPr>
              <a:defRPr sz="2952"/>
            </a:lvl1pPr>
            <a:lvl2pPr>
              <a:defRPr sz="2476"/>
            </a:lvl2pPr>
            <a:lvl3pPr>
              <a:defRPr sz="2095">
                <a:latin typeface="Microsoft Sans Serif"/>
                <a:cs typeface="Microsoft Sans Serif"/>
              </a:defRPr>
            </a:lvl3pPr>
            <a:lvl4pPr>
              <a:defRPr sz="1905">
                <a:latin typeface="Microsoft Sans Serif"/>
                <a:cs typeface="Microsoft Sans Serif"/>
              </a:defRPr>
            </a:lvl4pPr>
            <a:lvl5pPr>
              <a:defRPr sz="1905">
                <a:latin typeface="Microsoft Sans Serif"/>
                <a:cs typeface="Microsoft Sans Serif"/>
              </a:defRPr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27D1E-8760-4F75-8A65-E901FBF993B8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4504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2153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9583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6631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7135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641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3166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4911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177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7988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806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76" b="1"/>
            </a:lvl1pPr>
            <a:lvl2pPr marL="477078" indent="0">
              <a:buNone/>
              <a:defRPr sz="2095" b="1"/>
            </a:lvl2pPr>
            <a:lvl3pPr marL="954155" indent="0">
              <a:buNone/>
              <a:defRPr sz="1905" b="1"/>
            </a:lvl3pPr>
            <a:lvl4pPr marL="1431234" indent="0">
              <a:buNone/>
              <a:defRPr sz="1714" b="1"/>
            </a:lvl4pPr>
            <a:lvl5pPr marL="1908311" indent="0">
              <a:buNone/>
              <a:defRPr sz="1714" b="1"/>
            </a:lvl5pPr>
            <a:lvl6pPr marL="2385390" indent="0">
              <a:buNone/>
              <a:defRPr sz="1714" b="1"/>
            </a:lvl6pPr>
            <a:lvl7pPr marL="2862468" indent="0">
              <a:buNone/>
              <a:defRPr sz="1714" b="1"/>
            </a:lvl7pPr>
            <a:lvl8pPr marL="3339546" indent="0">
              <a:buNone/>
              <a:defRPr sz="1714" b="1"/>
            </a:lvl8pPr>
            <a:lvl9pPr marL="3816624" indent="0">
              <a:buNone/>
              <a:defRPr sz="1714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76"/>
            </a:lvl1pPr>
            <a:lvl2pPr>
              <a:defRPr sz="2095"/>
            </a:lvl2pPr>
            <a:lvl3pPr>
              <a:defRPr sz="1905">
                <a:latin typeface="Microsoft Sans Serif"/>
                <a:cs typeface="Microsoft Sans Serif"/>
              </a:defRPr>
            </a:lvl3pPr>
            <a:lvl4pPr>
              <a:defRPr sz="1714">
                <a:latin typeface="Microsoft Sans Serif"/>
                <a:cs typeface="Microsoft Sans Serif"/>
              </a:defRPr>
            </a:lvl4pPr>
            <a:lvl5pPr>
              <a:defRPr sz="1714">
                <a:latin typeface="Microsoft Sans Serif"/>
                <a:cs typeface="Microsoft Sans Serif"/>
              </a:defRPr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6" y="1535113"/>
            <a:ext cx="4378589" cy="639762"/>
          </a:xfrm>
        </p:spPr>
        <p:txBody>
          <a:bodyPr anchor="b"/>
          <a:lstStyle>
            <a:lvl1pPr marL="0" indent="0">
              <a:buNone/>
              <a:defRPr sz="2476" b="1"/>
            </a:lvl1pPr>
            <a:lvl2pPr marL="477078" indent="0">
              <a:buNone/>
              <a:defRPr sz="2095" b="1"/>
            </a:lvl2pPr>
            <a:lvl3pPr marL="954155" indent="0">
              <a:buNone/>
              <a:defRPr sz="1905" b="1"/>
            </a:lvl3pPr>
            <a:lvl4pPr marL="1431234" indent="0">
              <a:buNone/>
              <a:defRPr sz="1714" b="1"/>
            </a:lvl4pPr>
            <a:lvl5pPr marL="1908311" indent="0">
              <a:buNone/>
              <a:defRPr sz="1714" b="1"/>
            </a:lvl5pPr>
            <a:lvl6pPr marL="2385390" indent="0">
              <a:buNone/>
              <a:defRPr sz="1714" b="1"/>
            </a:lvl6pPr>
            <a:lvl7pPr marL="2862468" indent="0">
              <a:buNone/>
              <a:defRPr sz="1714" b="1"/>
            </a:lvl7pPr>
            <a:lvl8pPr marL="3339546" indent="0">
              <a:buNone/>
              <a:defRPr sz="1714" b="1"/>
            </a:lvl8pPr>
            <a:lvl9pPr marL="3816624" indent="0">
              <a:buNone/>
              <a:defRPr sz="17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89" cy="3951288"/>
          </a:xfrm>
        </p:spPr>
        <p:txBody>
          <a:bodyPr/>
          <a:lstStyle>
            <a:lvl1pPr>
              <a:defRPr sz="2476"/>
            </a:lvl1pPr>
            <a:lvl2pPr>
              <a:defRPr sz="2095"/>
            </a:lvl2pPr>
            <a:lvl3pPr>
              <a:defRPr sz="1905">
                <a:latin typeface="Microsoft Sans Serif"/>
                <a:cs typeface="Microsoft Sans Serif"/>
              </a:defRPr>
            </a:lvl3pPr>
            <a:lvl4pPr>
              <a:defRPr sz="1714">
                <a:latin typeface="Microsoft Sans Serif"/>
                <a:cs typeface="Microsoft Sans Serif"/>
              </a:defRPr>
            </a:lvl4pPr>
            <a:lvl5pPr>
              <a:defRPr sz="1714">
                <a:latin typeface="Microsoft Sans Serif"/>
                <a:cs typeface="Microsoft Sans Serif"/>
              </a:defRPr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66AFC-AA4B-411A-9543-C99A410D6C67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4992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4123031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715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0297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7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1197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5290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7787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7504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0632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726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B4AB1-B8EC-415D-AE03-A9C01327FDA6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1635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669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3706481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1892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6846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1311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1099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6936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9513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6872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135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5F091-A418-48E2-B21B-9DD2A9739E1C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7561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8830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6456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93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1328412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0979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3999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3406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8676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452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675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1176261"/>
            <a:ext cx="3259005" cy="1019356"/>
          </a:xfrm>
        </p:spPr>
        <p:txBody>
          <a:bodyPr anchor="b"/>
          <a:lstStyle>
            <a:lvl1pPr algn="l">
              <a:defRPr sz="209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1176288"/>
            <a:ext cx="5537729" cy="5134378"/>
          </a:xfrm>
        </p:spPr>
        <p:txBody>
          <a:bodyPr/>
          <a:lstStyle>
            <a:lvl1pPr>
              <a:defRPr sz="3333"/>
            </a:lvl1pPr>
            <a:lvl2pPr>
              <a:defRPr sz="2952"/>
            </a:lvl2pPr>
            <a:lvl3pPr>
              <a:defRPr sz="2476">
                <a:latin typeface="Microsoft Sans Serif"/>
                <a:cs typeface="Microsoft Sans Serif"/>
              </a:defRPr>
            </a:lvl3pPr>
            <a:lvl4pPr>
              <a:defRPr sz="2095">
                <a:latin typeface="Microsoft Sans Serif"/>
                <a:cs typeface="Microsoft Sans Serif"/>
              </a:defRPr>
            </a:lvl4pPr>
            <a:lvl5pPr>
              <a:defRPr sz="2095">
                <a:latin typeface="Microsoft Sans Serif"/>
                <a:cs typeface="Microsoft Sans Serif"/>
              </a:defRPr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2338317"/>
            <a:ext cx="3259005" cy="4115022"/>
          </a:xfrm>
        </p:spPr>
        <p:txBody>
          <a:bodyPr/>
          <a:lstStyle>
            <a:lvl1pPr marL="0" indent="0">
              <a:buNone/>
              <a:defRPr sz="1429"/>
            </a:lvl1pPr>
            <a:lvl2pPr marL="477078" indent="0">
              <a:buNone/>
              <a:defRPr sz="1238"/>
            </a:lvl2pPr>
            <a:lvl3pPr marL="954155" indent="0">
              <a:buNone/>
              <a:defRPr sz="1048"/>
            </a:lvl3pPr>
            <a:lvl4pPr marL="1431234" indent="0">
              <a:buNone/>
              <a:defRPr sz="952"/>
            </a:lvl4pPr>
            <a:lvl5pPr marL="1908311" indent="0">
              <a:buNone/>
              <a:defRPr sz="952"/>
            </a:lvl5pPr>
            <a:lvl6pPr marL="2385390" indent="0">
              <a:buNone/>
              <a:defRPr sz="952"/>
            </a:lvl6pPr>
            <a:lvl7pPr marL="2862468" indent="0">
              <a:buNone/>
              <a:defRPr sz="952"/>
            </a:lvl7pPr>
            <a:lvl8pPr marL="3339546" indent="0">
              <a:buNone/>
              <a:defRPr sz="952"/>
            </a:lvl8pPr>
            <a:lvl9pPr marL="3816624" indent="0">
              <a:buNone/>
              <a:defRPr sz="95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AA80B-22DD-4FF4-9344-A437B7BC5601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3218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1413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92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2317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1740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5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690686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8506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4034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2557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6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1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1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1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image" Target="../media/image1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15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image" Target="../media/image1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214.xml"/><Relationship Id="rId7" Type="http://schemas.openxmlformats.org/officeDocument/2006/relationships/tags" Target="../tags/tag67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vmlDrawing" Target="../drawings/vmlDrawing7.vml"/><Relationship Id="rId11" Type="http://schemas.openxmlformats.org/officeDocument/2006/relationships/image" Target="../media/image20.png"/><Relationship Id="rId5" Type="http://schemas.openxmlformats.org/officeDocument/2006/relationships/theme" Target="../theme/theme20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15.xml"/><Relationship Id="rId9" Type="http://schemas.openxmlformats.org/officeDocument/2006/relationships/image" Target="../media/image9.e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slideLayout" Target="../slideLayouts/slideLayout218.xml"/><Relationship Id="rId7" Type="http://schemas.openxmlformats.org/officeDocument/2006/relationships/tags" Target="../tags/tag6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vmlDrawing" Target="../drawings/vmlDrawing9.vml"/><Relationship Id="rId11" Type="http://schemas.openxmlformats.org/officeDocument/2006/relationships/image" Target="../media/image20.png"/><Relationship Id="rId5" Type="http://schemas.openxmlformats.org/officeDocument/2006/relationships/theme" Target="../theme/theme2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19.xml"/><Relationship Id="rId9" Type="http://schemas.openxmlformats.org/officeDocument/2006/relationships/image" Target="../media/image9.emf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222.xml"/><Relationship Id="rId7" Type="http://schemas.openxmlformats.org/officeDocument/2006/relationships/tags" Target="../tags/tag7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vmlDrawing" Target="../drawings/vmlDrawing11.vml"/><Relationship Id="rId11" Type="http://schemas.openxmlformats.org/officeDocument/2006/relationships/image" Target="../media/image20.png"/><Relationship Id="rId5" Type="http://schemas.openxmlformats.org/officeDocument/2006/relationships/theme" Target="../theme/theme22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23.xml"/><Relationship Id="rId9" Type="http://schemas.openxmlformats.org/officeDocument/2006/relationships/image" Target="../media/image9.em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slideLayout" Target="../slideLayouts/slideLayout226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vmlDrawing" Target="../drawings/vmlDrawing13.vml"/><Relationship Id="rId11" Type="http://schemas.openxmlformats.org/officeDocument/2006/relationships/image" Target="../media/image20.png"/><Relationship Id="rId5" Type="http://schemas.openxmlformats.org/officeDocument/2006/relationships/theme" Target="../theme/theme2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27.xml"/><Relationship Id="rId9" Type="http://schemas.openxmlformats.org/officeDocument/2006/relationships/image" Target="../media/image9.emf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slideLayout" Target="../slideLayouts/slideLayout230.xml"/><Relationship Id="rId7" Type="http://schemas.openxmlformats.org/officeDocument/2006/relationships/tags" Target="../tags/tag75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vmlDrawing" Target="../drawings/vmlDrawing15.vml"/><Relationship Id="rId11" Type="http://schemas.openxmlformats.org/officeDocument/2006/relationships/image" Target="../media/image20.png"/><Relationship Id="rId5" Type="http://schemas.openxmlformats.org/officeDocument/2006/relationships/theme" Target="../theme/theme2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31.xml"/><Relationship Id="rId9" Type="http://schemas.openxmlformats.org/officeDocument/2006/relationships/image" Target="../media/image9.e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slideLayout" Target="../slideLayouts/slideLayout234.xml"/><Relationship Id="rId7" Type="http://schemas.openxmlformats.org/officeDocument/2006/relationships/tags" Target="../tags/tag77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vmlDrawing" Target="../drawings/vmlDrawing17.vml"/><Relationship Id="rId11" Type="http://schemas.openxmlformats.org/officeDocument/2006/relationships/image" Target="../media/image20.png"/><Relationship Id="rId5" Type="http://schemas.openxmlformats.org/officeDocument/2006/relationships/theme" Target="../theme/theme2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35.xml"/><Relationship Id="rId9" Type="http://schemas.openxmlformats.org/officeDocument/2006/relationships/image" Target="../media/image9.emf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slideLayout" Target="../slideLayouts/slideLayout238.xml"/><Relationship Id="rId7" Type="http://schemas.openxmlformats.org/officeDocument/2006/relationships/tags" Target="../tags/tag79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vmlDrawing" Target="../drawings/vmlDrawing19.vml"/><Relationship Id="rId11" Type="http://schemas.openxmlformats.org/officeDocument/2006/relationships/image" Target="../media/image20.png"/><Relationship Id="rId5" Type="http://schemas.openxmlformats.org/officeDocument/2006/relationships/theme" Target="../theme/theme2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39.xml"/><Relationship Id="rId9" Type="http://schemas.openxmlformats.org/officeDocument/2006/relationships/image" Target="../media/image9.emf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slideLayout" Target="../slideLayouts/slideLayout242.xml"/><Relationship Id="rId7" Type="http://schemas.openxmlformats.org/officeDocument/2006/relationships/tags" Target="../tags/tag8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vmlDrawing" Target="../drawings/vmlDrawing21.vml"/><Relationship Id="rId11" Type="http://schemas.openxmlformats.org/officeDocument/2006/relationships/image" Target="../media/image20.png"/><Relationship Id="rId5" Type="http://schemas.openxmlformats.org/officeDocument/2006/relationships/theme" Target="../theme/theme2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43.xml"/><Relationship Id="rId9" Type="http://schemas.openxmlformats.org/officeDocument/2006/relationships/image" Target="../media/image9.emf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slideLayout" Target="../slideLayouts/slideLayout246.xml"/><Relationship Id="rId7" Type="http://schemas.openxmlformats.org/officeDocument/2006/relationships/tags" Target="../tags/tag8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vmlDrawing" Target="../drawings/vmlDrawing23.vml"/><Relationship Id="rId11" Type="http://schemas.openxmlformats.org/officeDocument/2006/relationships/image" Target="../media/image20.png"/><Relationship Id="rId5" Type="http://schemas.openxmlformats.org/officeDocument/2006/relationships/theme" Target="../theme/theme2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47.xml"/><Relationship Id="rId9" Type="http://schemas.openxmlformats.org/officeDocument/2006/relationships/image" Target="../media/image9.emf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18" Type="http://schemas.openxmlformats.org/officeDocument/2006/relationships/tags" Target="../tags/tag12.xml"/><Relationship Id="rId3" Type="http://schemas.openxmlformats.org/officeDocument/2006/relationships/slideLayout" Target="../slideLayouts/slideLayout32.xml"/><Relationship Id="rId21" Type="http://schemas.openxmlformats.org/officeDocument/2006/relationships/oleObject" Target="../embeddings/oleObject1.bin"/><Relationship Id="rId7" Type="http://schemas.openxmlformats.org/officeDocument/2006/relationships/tags" Target="../tags/tag1.xml"/><Relationship Id="rId12" Type="http://schemas.openxmlformats.org/officeDocument/2006/relationships/tags" Target="../tags/tag6.xml"/><Relationship Id="rId17" Type="http://schemas.openxmlformats.org/officeDocument/2006/relationships/tags" Target="../tags/tag11.xml"/><Relationship Id="rId2" Type="http://schemas.openxmlformats.org/officeDocument/2006/relationships/slideLayout" Target="../slideLayouts/slideLayout31.xml"/><Relationship Id="rId16" Type="http://schemas.openxmlformats.org/officeDocument/2006/relationships/tags" Target="../tags/tag10.xml"/><Relationship Id="rId20" Type="http://schemas.openxmlformats.org/officeDocument/2006/relationships/tags" Target="../tags/tag14.xml"/><Relationship Id="rId1" Type="http://schemas.openxmlformats.org/officeDocument/2006/relationships/slideLayout" Target="../slideLayouts/slideLayout30.xml"/><Relationship Id="rId6" Type="http://schemas.openxmlformats.org/officeDocument/2006/relationships/vmlDrawing" Target="../drawings/vmlDrawing1.vml"/><Relationship Id="rId11" Type="http://schemas.openxmlformats.org/officeDocument/2006/relationships/tags" Target="../tags/tag5.xml"/><Relationship Id="rId5" Type="http://schemas.openxmlformats.org/officeDocument/2006/relationships/theme" Target="../theme/theme3.xml"/><Relationship Id="rId15" Type="http://schemas.openxmlformats.org/officeDocument/2006/relationships/tags" Target="../tags/tag9.xml"/><Relationship Id="rId23" Type="http://schemas.openxmlformats.org/officeDocument/2006/relationships/image" Target="../media/image10.png"/><Relationship Id="rId10" Type="http://schemas.openxmlformats.org/officeDocument/2006/relationships/tags" Target="../tags/tag4.xml"/><Relationship Id="rId19" Type="http://schemas.openxmlformats.org/officeDocument/2006/relationships/tags" Target="../tags/tag13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3.xml"/><Relationship Id="rId14" Type="http://schemas.openxmlformats.org/officeDocument/2006/relationships/tags" Target="../tags/tag8.xml"/><Relationship Id="rId22" Type="http://schemas.openxmlformats.org/officeDocument/2006/relationships/image" Target="../media/image9.emf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slideLayout" Target="../slideLayouts/slideLayout36.xml"/><Relationship Id="rId21" Type="http://schemas.openxmlformats.org/officeDocument/2006/relationships/oleObject" Target="../embeddings/oleObject5.bin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1" Type="http://schemas.openxmlformats.org/officeDocument/2006/relationships/slideLayout" Target="../slideLayouts/slideLayout34.xml"/><Relationship Id="rId6" Type="http://schemas.openxmlformats.org/officeDocument/2006/relationships/vmlDrawing" Target="../drawings/vmlDrawing4.vml"/><Relationship Id="rId11" Type="http://schemas.openxmlformats.org/officeDocument/2006/relationships/tags" Target="../tags/tag38.xml"/><Relationship Id="rId5" Type="http://schemas.openxmlformats.org/officeDocument/2006/relationships/theme" Target="../theme/theme4.xml"/><Relationship Id="rId15" Type="http://schemas.openxmlformats.org/officeDocument/2006/relationships/tags" Target="../tags/tag42.xml"/><Relationship Id="rId23" Type="http://schemas.openxmlformats.org/officeDocument/2006/relationships/image" Target="../media/image10.pn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9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23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ctr" defTabSz="870875" rtl="0" eaLnBrk="1" latinLnBrk="0" hangingPunct="1"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578" indent="-326578" algn="l" defTabSz="870875" rtl="0" eaLnBrk="1" latinLnBrk="0" hangingPunct="1">
        <a:spcBef>
          <a:spcPct val="20000"/>
        </a:spcBef>
        <a:buFont typeface="Arial" pitchFamily="34" charset="0"/>
        <a:buChar char="•"/>
        <a:defRPr sz="3048" kern="1200">
          <a:solidFill>
            <a:schemeClr val="tx1"/>
          </a:solidFill>
          <a:latin typeface="+mn-lt"/>
          <a:ea typeface="+mn-ea"/>
          <a:cs typeface="+mn-cs"/>
        </a:defRPr>
      </a:lvl1pPr>
      <a:lvl2pPr marL="707586" indent="-272148" algn="l" defTabSz="870875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593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3pPr>
      <a:lvl4pPr marL="1524030" indent="-217719" algn="l" defTabSz="870875" rtl="0" eaLnBrk="1" latinLnBrk="0" hangingPunct="1">
        <a:spcBef>
          <a:spcPct val="20000"/>
        </a:spcBef>
        <a:buFont typeface="Arial" pitchFamily="34" charset="0"/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59468" indent="-217719" algn="l" defTabSz="870875" rtl="0" eaLnBrk="1" latinLnBrk="0" hangingPunct="1">
        <a:spcBef>
          <a:spcPct val="20000"/>
        </a:spcBef>
        <a:buFont typeface="Arial" pitchFamily="34" charset="0"/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94905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30342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65780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701217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437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875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6312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749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7186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2624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8061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3498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91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51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8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10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8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5825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165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6748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331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433" indent="-180433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9287" indent="-177269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58562" indent="-2674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0291" indent="-2279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67066" indent="-2279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2289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872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3455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9038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5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8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16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82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813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44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4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66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4FFD4-69EF-0D4A-8225-BB7C9AC3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903026-B219-8C40-89E6-2F349E53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0C066-E267-434C-8FCE-A7CD9302F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27.01.2021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FAA14-2C13-7B4B-93A1-48595F150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C00B5-EDD6-7945-A783-B0F0D1B1C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5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hf hdr="0" ftr="0" dt="0"/>
  <p:txStyles>
    <p:titleStyle>
      <a:lvl1pPr algn="l" defTabSz="74292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2" indent="-185732" algn="l" defTabSz="742927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59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6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3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977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4FFD4-69EF-0D4A-8225-BB7C9AC3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903026-B219-8C40-89E6-2F349E53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0C066-E267-434C-8FCE-A7CD9302F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27.01.2021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FAA14-2C13-7B4B-93A1-48595F150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C00B5-EDD6-7945-A783-B0F0D1B1C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80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hf hdr="0" ftr="0" dt="0"/>
  <p:txStyles>
    <p:titleStyle>
      <a:lvl1pPr algn="l" defTabSz="74292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2" indent="-185732" algn="l" defTabSz="742927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59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6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3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977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5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7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68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8468"/>
            <a:ext cx="8229364" cy="980728"/>
            <a:chOff x="0" y="2505596"/>
            <a:chExt cx="6696744" cy="1707025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3636557"/>
              <a:ext cx="6696744" cy="5760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3068960"/>
              <a:ext cx="669674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3E87BD"/>
                </a:solidFill>
                <a:cs typeface="Microsoft Sans Serif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2505596"/>
              <a:ext cx="669674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5468" y="6381328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714" b="1">
                <a:solidFill>
                  <a:schemeClr val="accent2"/>
                </a:solidFill>
                <a:latin typeface="Microsoft Sans Serif"/>
                <a:cs typeface="Microsoft Sans Serif"/>
              </a:defRPr>
            </a:lvl1pPr>
          </a:lstStyle>
          <a:p>
            <a:pPr defTabSz="954155">
              <a:defRPr/>
            </a:pPr>
            <a:fld id="{78BE5482-BCD3-488D-889D-C7CA54C942EE}" type="slidenum">
              <a:rPr lang="ru-RU" smtClean="0">
                <a:solidFill>
                  <a:srgbClr val="0D6186"/>
                </a:solidFill>
              </a:rPr>
              <a:pPr defTabSz="954155"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9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6" name="Rectangle 5"/>
          <p:cNvSpPr/>
          <p:nvPr userDrawn="1"/>
        </p:nvSpPr>
        <p:spPr>
          <a:xfrm rot="10800000">
            <a:off x="6981226" y="1"/>
            <a:ext cx="1610396" cy="1105519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0 h 1088587"/>
              <a:gd name="connsiteX1" fmla="*/ 1080120 w 1080120"/>
              <a:gd name="connsiteY1" fmla="*/ 0 h 1088587"/>
              <a:gd name="connsiteX2" fmla="*/ 97986 w 1080120"/>
              <a:gd name="connsiteY2" fmla="*/ 1088587 h 1088587"/>
              <a:gd name="connsiteX3" fmla="*/ 0 w 1080120"/>
              <a:gd name="connsiteY3" fmla="*/ 1080120 h 1088587"/>
              <a:gd name="connsiteX4" fmla="*/ 0 w 1080120"/>
              <a:gd name="connsiteY4" fmla="*/ 0 h 1088587"/>
              <a:gd name="connsiteX0" fmla="*/ 406400 w 1486520"/>
              <a:gd name="connsiteY0" fmla="*/ 0 h 1097053"/>
              <a:gd name="connsiteX1" fmla="*/ 1486520 w 1486520"/>
              <a:gd name="connsiteY1" fmla="*/ 0 h 1097053"/>
              <a:gd name="connsiteX2" fmla="*/ 504386 w 1486520"/>
              <a:gd name="connsiteY2" fmla="*/ 1088587 h 1097053"/>
              <a:gd name="connsiteX3" fmla="*/ 0 w 1486520"/>
              <a:gd name="connsiteY3" fmla="*/ 1097053 h 1097053"/>
              <a:gd name="connsiteX4" fmla="*/ 406400 w 1486520"/>
              <a:gd name="connsiteY4" fmla="*/ 0 h 1097053"/>
              <a:gd name="connsiteX0" fmla="*/ 8466 w 1486520"/>
              <a:gd name="connsiteY0" fmla="*/ 0 h 1105519"/>
              <a:gd name="connsiteX1" fmla="*/ 1486520 w 1486520"/>
              <a:gd name="connsiteY1" fmla="*/ 8466 h 1105519"/>
              <a:gd name="connsiteX2" fmla="*/ 504386 w 1486520"/>
              <a:gd name="connsiteY2" fmla="*/ 1097053 h 1105519"/>
              <a:gd name="connsiteX3" fmla="*/ 0 w 1486520"/>
              <a:gd name="connsiteY3" fmla="*/ 1105519 h 1105519"/>
              <a:gd name="connsiteX4" fmla="*/ 8466 w 1486520"/>
              <a:gd name="connsiteY4" fmla="*/ 0 h 110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520" h="1105519">
                <a:moveTo>
                  <a:pt x="8466" y="0"/>
                </a:moveTo>
                <a:lnTo>
                  <a:pt x="1486520" y="8466"/>
                </a:lnTo>
                <a:lnTo>
                  <a:pt x="504386" y="1097053"/>
                </a:lnTo>
                <a:lnTo>
                  <a:pt x="0" y="1105519"/>
                </a:lnTo>
                <a:lnTo>
                  <a:pt x="84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420" tIns="47710" rIns="95420" bIns="47710" rtlCol="0" anchor="ctr"/>
          <a:lstStyle/>
          <a:p>
            <a:pPr algn="ctr" defTabSz="954155"/>
            <a:endParaRPr lang="en-US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"/>
            <a:ext cx="686393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269" y="188640"/>
            <a:ext cx="873268" cy="71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6"/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7330" y="205574"/>
            <a:ext cx="942042" cy="6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3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69" r:id="rId28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accent3"/>
          </a:solidFill>
          <a:latin typeface="Microsoft Sans Serif"/>
          <a:ea typeface="+mj-ea"/>
          <a:cs typeface="Microsoft Sans Serif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5pPr>
      <a:lvl6pPr marL="477109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6pPr>
      <a:lvl7pPr marL="954217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7pPr>
      <a:lvl8pPr marL="1431326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8pPr>
      <a:lvl9pPr marL="1908434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8855" indent="-18885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Clr>
          <a:schemeClr val="accent2"/>
        </a:buClr>
        <a:buSzPct val="150000"/>
        <a:buFont typeface="Arial"/>
        <a:buChar char="•"/>
        <a:defRPr sz="1714">
          <a:solidFill>
            <a:schemeClr val="tx1"/>
          </a:solidFill>
          <a:latin typeface="Microsoft Sans Serif"/>
          <a:ea typeface="+mn-ea"/>
          <a:cs typeface="Microsoft Sans Serif"/>
        </a:defRPr>
      </a:lvl1pPr>
      <a:lvl2pPr marL="376055" indent="-185542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Clr>
          <a:schemeClr val="accent2"/>
        </a:buClr>
        <a:buSzPct val="150000"/>
        <a:buFont typeface="Arial"/>
        <a:buChar char="•"/>
        <a:defRPr sz="1429">
          <a:solidFill>
            <a:schemeClr val="tx1"/>
          </a:solidFill>
          <a:latin typeface="Microsoft Sans Serif"/>
          <a:cs typeface="Microsoft Sans Serif"/>
        </a:defRPr>
      </a:lvl2pPr>
      <a:lvl3pPr marL="1212651" indent="-279970" algn="l" rtl="0" eaLnBrk="0" fontAlgn="base" hangingPunct="0">
        <a:spcBef>
          <a:spcPct val="0"/>
        </a:spcBef>
        <a:spcAft>
          <a:spcPct val="30000"/>
        </a:spcAft>
        <a:buBlip>
          <a:blip r:embed="rId32"/>
        </a:buBlip>
        <a:defRPr sz="2286">
          <a:solidFill>
            <a:schemeClr val="tx1"/>
          </a:solidFill>
          <a:latin typeface="+mn-lt"/>
          <a:cs typeface="+mn-cs"/>
        </a:defRPr>
      </a:lvl3pPr>
      <a:lvl4pPr marL="1737802" indent="-238554" algn="l" rtl="0" eaLnBrk="0" fontAlgn="base" hangingPunct="0">
        <a:spcBef>
          <a:spcPct val="20000"/>
        </a:spcBef>
        <a:spcAft>
          <a:spcPct val="0"/>
        </a:spcAft>
        <a:buChar char="–"/>
        <a:defRPr sz="2095">
          <a:solidFill>
            <a:schemeClr val="tx1"/>
          </a:solidFill>
          <a:latin typeface="+mn-lt"/>
          <a:cs typeface="+mn-cs"/>
        </a:defRPr>
      </a:lvl4pPr>
      <a:lvl5pPr marL="2163555" indent="-238554" algn="l" rtl="0" eaLnBrk="0" fontAlgn="base" hangingPunct="0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5pPr>
      <a:lvl6pPr marL="2640663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6pPr>
      <a:lvl7pPr marL="3117772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7pPr>
      <a:lvl8pPr marL="3594881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8pPr>
      <a:lvl9pPr marL="4071990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77109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54217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31326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08434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85543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62652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39760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16869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740350" y="1980016"/>
            <a:ext cx="217687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12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70994" y="4197996"/>
            <a:ext cx="191558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12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68" y="1990667"/>
            <a:ext cx="4755582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6" y="27536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428" dirty="0" smtClean="0">
                <a:solidFill>
                  <a:srgbClr val="808080"/>
                </a:solidFill>
              </a:rPr>
              <a:t>TRACKER</a:t>
            </a:r>
            <a:endParaRPr lang="ru-RU" sz="1428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2" y="946660"/>
            <a:ext cx="9526956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32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3" y="6261112"/>
            <a:ext cx="94497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3" y="6578595"/>
            <a:ext cx="7586117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 fontAlgn="base"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</a:rPr>
              <a:t>ИСТОЧНИК: источник</a:t>
            </a:r>
            <a:endParaRPr lang="ru-RU" sz="1020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68" y="1137061"/>
            <a:ext cx="4713466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dirty="0" smtClean="0">
                  <a:solidFill>
                    <a:srgbClr val="808080"/>
                  </a:solidFill>
                </a:rPr>
                <a:t>Unit of measure</a:t>
              </a:r>
              <a:endParaRPr lang="ru-RU" sz="1632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37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48" y="902198"/>
            <a:ext cx="9626105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37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2"/>
            <a:ext cx="980948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7" y="119001"/>
            <a:ext cx="1107965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26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38934" y="1984473"/>
            <a:ext cx="1979709" cy="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4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57557" y="4202453"/>
            <a:ext cx="1742465" cy="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4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69" y="1990667"/>
            <a:ext cx="4755582" cy="120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44282"/>
            <a:ext cx="7385392" cy="28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6" y="27537"/>
            <a:ext cx="849592" cy="21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385" dirty="0" smtClean="0">
                <a:solidFill>
                  <a:srgbClr val="808080"/>
                </a:solidFill>
              </a:rPr>
              <a:t>TRACKER</a:t>
            </a:r>
            <a:endParaRPr lang="ru-RU" sz="1385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2" y="946659"/>
            <a:ext cx="9526956" cy="24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69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3" y="6261897"/>
            <a:ext cx="9449744" cy="15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4" y="6578596"/>
            <a:ext cx="7586117" cy="15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1404" indent="-601404" defTabSz="883312" fontAlgn="base">
              <a:spcBef>
                <a:spcPct val="0"/>
              </a:spcBef>
              <a:spcAft>
                <a:spcPct val="0"/>
              </a:spcAft>
              <a:tabLst>
                <a:tab pos="604536" algn="l"/>
              </a:tabLst>
            </a:pPr>
            <a:r>
              <a:rPr lang="ru-RU" sz="1015" dirty="0" smtClean="0">
                <a:solidFill>
                  <a:srgbClr val="000000"/>
                </a:solidFill>
              </a:rPr>
              <a:t>ИСТОЧНИК: источник</a:t>
            </a:r>
            <a:endParaRPr lang="ru-RU" sz="1015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69" y="1156498"/>
            <a:ext cx="4713466" cy="511839"/>
            <a:chOff x="915" y="714"/>
            <a:chExt cx="2686" cy="316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69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69" dirty="0" smtClean="0">
                  <a:solidFill>
                    <a:srgbClr val="808080"/>
                  </a:solidFill>
                </a:rPr>
                <a:t>Unit of measure</a:t>
              </a:r>
              <a:endParaRPr lang="ru-RU" sz="1569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54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49" y="902198"/>
            <a:ext cx="9626105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54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2"/>
            <a:ext cx="980948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7" y="119001"/>
            <a:ext cx="1107965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2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83312" rtl="0" eaLnBrk="1" fontAlgn="base" hangingPunct="1">
        <a:spcBef>
          <a:spcPct val="0"/>
        </a:spcBef>
        <a:spcAft>
          <a:spcPct val="0"/>
        </a:spcAft>
        <a:tabLst>
          <a:tab pos="352385" algn="l"/>
        </a:tabLst>
        <a:defRPr sz="1846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2pPr>
      <a:lvl3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3pPr>
      <a:lvl4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4pPr>
      <a:lvl5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5pPr>
      <a:lvl6pPr marL="45105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6pPr>
      <a:lvl7pPr marL="902106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7pPr>
      <a:lvl8pPr marL="1353160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8pPr>
      <a:lvl9pPr marL="180421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9pPr>
    </p:titleStyle>
    <p:bodyStyle>
      <a:lvl1pPr marL="0" indent="0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569">
          <a:solidFill>
            <a:schemeClr val="tx1"/>
          </a:solidFill>
          <a:latin typeface="+mn-lt"/>
          <a:ea typeface="+mn-ea"/>
          <a:cs typeface="+mn-cs"/>
        </a:defRPr>
      </a:lvl1pPr>
      <a:lvl2pPr marL="191071" indent="-18950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69">
          <a:solidFill>
            <a:schemeClr val="tx1"/>
          </a:solidFill>
          <a:latin typeface="+mn-lt"/>
        </a:defRPr>
      </a:lvl2pPr>
      <a:lvl3pPr marL="451053" indent="-258416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69">
          <a:solidFill>
            <a:schemeClr val="tx1"/>
          </a:solidFill>
          <a:latin typeface="+mn-lt"/>
        </a:defRPr>
      </a:lvl3pPr>
      <a:lvl4pPr marL="606103" indent="-153484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69">
          <a:solidFill>
            <a:schemeClr val="tx1"/>
          </a:solidFill>
          <a:latin typeface="+mn-lt"/>
        </a:defRPr>
      </a:lvl4pPr>
      <a:lvl5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5pPr>
      <a:lvl6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6pPr>
      <a:lvl7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7pPr>
      <a:lvl8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8pPr>
      <a:lvl9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5105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90210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5316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80421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5526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706319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57372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60842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740350" y="1980016"/>
            <a:ext cx="217687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12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70994" y="4197996"/>
            <a:ext cx="191558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12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68" y="1990667"/>
            <a:ext cx="4755582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6" y="27536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428" dirty="0" smtClean="0">
                <a:solidFill>
                  <a:srgbClr val="808080"/>
                </a:solidFill>
              </a:rPr>
              <a:t>TRACKER</a:t>
            </a:r>
            <a:endParaRPr lang="ru-RU" sz="1428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2" y="946660"/>
            <a:ext cx="9526956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32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3" y="6261112"/>
            <a:ext cx="94497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3" y="6578595"/>
            <a:ext cx="7586117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 fontAlgn="base"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</a:rPr>
              <a:t>ИСТОЧНИК: источник</a:t>
            </a:r>
            <a:endParaRPr lang="ru-RU" sz="1020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68" y="1137061"/>
            <a:ext cx="4713466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dirty="0" smtClean="0">
                  <a:solidFill>
                    <a:srgbClr val="808080"/>
                  </a:solidFill>
                </a:rPr>
                <a:t>Unit of measure</a:t>
              </a:r>
              <a:endParaRPr lang="ru-RU" sz="1632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37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48" y="902198"/>
            <a:ext cx="9626105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37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2"/>
            <a:ext cx="980948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7" y="119001"/>
            <a:ext cx="1107965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67791" y="1985404"/>
            <a:ext cx="1922001" cy="8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2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84008" y="4203384"/>
            <a:ext cx="1689565" cy="8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2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70" y="1990668"/>
            <a:ext cx="4755582" cy="118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7" y="27537"/>
            <a:ext cx="827150" cy="2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356" dirty="0" smtClean="0">
                <a:solidFill>
                  <a:srgbClr val="808080"/>
                </a:solidFill>
              </a:rPr>
              <a:t>TRACKER</a:t>
            </a:r>
            <a:endParaRPr lang="ru-RU" sz="1356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3" y="946659"/>
            <a:ext cx="9526956" cy="24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37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4" y="6265171"/>
            <a:ext cx="9449744" cy="1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5" y="6578597"/>
            <a:ext cx="7586116" cy="1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588905" indent="-588905" defTabSz="864955" fontAlgn="base">
              <a:spcBef>
                <a:spcPct val="0"/>
              </a:spcBef>
              <a:spcAft>
                <a:spcPct val="0"/>
              </a:spcAft>
              <a:tabLst>
                <a:tab pos="591973" algn="l"/>
              </a:tabLst>
            </a:pPr>
            <a:r>
              <a:rPr lang="ru-RU" sz="994" dirty="0" smtClean="0">
                <a:solidFill>
                  <a:srgbClr val="000000"/>
                </a:solidFill>
              </a:rPr>
              <a:t>ИСТОЧНИК: источник</a:t>
            </a:r>
            <a:endParaRPr lang="ru-RU" sz="994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70" y="1166215"/>
            <a:ext cx="4713466" cy="502120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37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37" dirty="0" smtClean="0">
                  <a:solidFill>
                    <a:srgbClr val="808080"/>
                  </a:solidFill>
                </a:rPr>
                <a:t>Unit of measure</a:t>
              </a:r>
              <a:endParaRPr lang="ru-RU" sz="1537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17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50" y="902198"/>
            <a:ext cx="9626104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17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4"/>
            <a:ext cx="980949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9" y="119001"/>
            <a:ext cx="1107964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75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4955" rtl="0" eaLnBrk="1" fontAlgn="base" hangingPunct="1">
        <a:spcBef>
          <a:spcPct val="0"/>
        </a:spcBef>
        <a:spcAft>
          <a:spcPct val="0"/>
        </a:spcAft>
        <a:tabLst>
          <a:tab pos="345062" algn="l"/>
        </a:tabLst>
        <a:defRPr sz="180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2pPr>
      <a:lvl3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3pPr>
      <a:lvl4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4pPr>
      <a:lvl5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5pPr>
      <a:lvl6pPr marL="441679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6pPr>
      <a:lvl7pPr marL="883358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7pPr>
      <a:lvl8pPr marL="1325037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8pPr>
      <a:lvl9pPr marL="1766716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9pPr>
    </p:titleStyle>
    <p:bodyStyle>
      <a:lvl1pPr marL="0" indent="0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537">
          <a:solidFill>
            <a:schemeClr val="tx1"/>
          </a:solidFill>
          <a:latin typeface="+mn-lt"/>
          <a:ea typeface="+mn-ea"/>
          <a:cs typeface="+mn-cs"/>
        </a:defRPr>
      </a:lvl1pPr>
      <a:lvl2pPr marL="187100" indent="-185567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37">
          <a:solidFill>
            <a:schemeClr val="tx1"/>
          </a:solidFill>
          <a:latin typeface="+mn-lt"/>
        </a:defRPr>
      </a:lvl2pPr>
      <a:lvl3pPr marL="441679" indent="-253047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37">
          <a:solidFill>
            <a:schemeClr val="tx1"/>
          </a:solidFill>
          <a:latin typeface="+mn-lt"/>
        </a:defRPr>
      </a:lvl3pPr>
      <a:lvl4pPr marL="593507" indent="-150293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37">
          <a:solidFill>
            <a:schemeClr val="tx1"/>
          </a:solidFill>
          <a:latin typeface="+mn-lt"/>
        </a:defRPr>
      </a:lvl4pPr>
      <a:lvl5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5pPr>
      <a:lvl6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6pPr>
      <a:lvl7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7pPr>
      <a:lvl8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8pPr>
      <a:lvl9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1pPr>
      <a:lvl2pPr marL="441679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2pPr>
      <a:lvl3pPr marL="883358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3pPr>
      <a:lvl4pPr marL="1325037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4pPr>
      <a:lvl5pPr marL="1766716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5pPr>
      <a:lvl6pPr marL="2208395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6pPr>
      <a:lvl7pPr marL="265007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7pPr>
      <a:lvl8pPr marL="309175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8pPr>
      <a:lvl9pPr marL="353343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67791" y="1985404"/>
            <a:ext cx="1922001" cy="8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2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84008" y="4203384"/>
            <a:ext cx="1689565" cy="8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2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70" y="1990668"/>
            <a:ext cx="4755582" cy="118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7" y="27537"/>
            <a:ext cx="827150" cy="2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356" dirty="0" smtClean="0">
                <a:solidFill>
                  <a:srgbClr val="808080"/>
                </a:solidFill>
              </a:rPr>
              <a:t>TRACKER</a:t>
            </a:r>
            <a:endParaRPr lang="ru-RU" sz="1356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3" y="946659"/>
            <a:ext cx="9526956" cy="24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37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4" y="6265171"/>
            <a:ext cx="9449744" cy="1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5" y="6578597"/>
            <a:ext cx="7586116" cy="1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588905" indent="-588905" defTabSz="864955" fontAlgn="base">
              <a:spcBef>
                <a:spcPct val="0"/>
              </a:spcBef>
              <a:spcAft>
                <a:spcPct val="0"/>
              </a:spcAft>
              <a:tabLst>
                <a:tab pos="591973" algn="l"/>
              </a:tabLst>
            </a:pPr>
            <a:r>
              <a:rPr lang="ru-RU" sz="994" dirty="0" smtClean="0">
                <a:solidFill>
                  <a:srgbClr val="000000"/>
                </a:solidFill>
              </a:rPr>
              <a:t>ИСТОЧНИК: источник</a:t>
            </a:r>
            <a:endParaRPr lang="ru-RU" sz="994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70" y="1166215"/>
            <a:ext cx="4713466" cy="502120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37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37" dirty="0" smtClean="0">
                  <a:solidFill>
                    <a:srgbClr val="808080"/>
                  </a:solidFill>
                </a:rPr>
                <a:t>Unit of measure</a:t>
              </a:r>
              <a:endParaRPr lang="ru-RU" sz="1537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17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50" y="902198"/>
            <a:ext cx="9626104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17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4"/>
            <a:ext cx="980949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9" y="119001"/>
            <a:ext cx="1107964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18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4955" rtl="0" eaLnBrk="1" fontAlgn="base" hangingPunct="1">
        <a:spcBef>
          <a:spcPct val="0"/>
        </a:spcBef>
        <a:spcAft>
          <a:spcPct val="0"/>
        </a:spcAft>
        <a:tabLst>
          <a:tab pos="345062" algn="l"/>
        </a:tabLst>
        <a:defRPr sz="180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2pPr>
      <a:lvl3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3pPr>
      <a:lvl4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4pPr>
      <a:lvl5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5pPr>
      <a:lvl6pPr marL="441679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6pPr>
      <a:lvl7pPr marL="883358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7pPr>
      <a:lvl8pPr marL="1325037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8pPr>
      <a:lvl9pPr marL="1766716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9pPr>
    </p:titleStyle>
    <p:bodyStyle>
      <a:lvl1pPr marL="0" indent="0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537">
          <a:solidFill>
            <a:schemeClr val="tx1"/>
          </a:solidFill>
          <a:latin typeface="+mn-lt"/>
          <a:ea typeface="+mn-ea"/>
          <a:cs typeface="+mn-cs"/>
        </a:defRPr>
      </a:lvl1pPr>
      <a:lvl2pPr marL="187100" indent="-185567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37">
          <a:solidFill>
            <a:schemeClr val="tx1"/>
          </a:solidFill>
          <a:latin typeface="+mn-lt"/>
        </a:defRPr>
      </a:lvl2pPr>
      <a:lvl3pPr marL="441679" indent="-253047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37">
          <a:solidFill>
            <a:schemeClr val="tx1"/>
          </a:solidFill>
          <a:latin typeface="+mn-lt"/>
        </a:defRPr>
      </a:lvl3pPr>
      <a:lvl4pPr marL="593507" indent="-150293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37">
          <a:solidFill>
            <a:schemeClr val="tx1"/>
          </a:solidFill>
          <a:latin typeface="+mn-lt"/>
        </a:defRPr>
      </a:lvl4pPr>
      <a:lvl5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5pPr>
      <a:lvl6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6pPr>
      <a:lvl7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7pPr>
      <a:lvl8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8pPr>
      <a:lvl9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1pPr>
      <a:lvl2pPr marL="441679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2pPr>
      <a:lvl3pPr marL="883358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3pPr>
      <a:lvl4pPr marL="1325037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4pPr>
      <a:lvl5pPr marL="1766716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5pPr>
      <a:lvl6pPr marL="2208395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6pPr>
      <a:lvl7pPr marL="265007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7pPr>
      <a:lvl8pPr marL="309175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8pPr>
      <a:lvl9pPr marL="353343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38934" y="1984473"/>
            <a:ext cx="1979709" cy="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4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476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57557" y="4202453"/>
            <a:ext cx="1742465" cy="8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4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476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69" y="1990667"/>
            <a:ext cx="4755582" cy="120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44282"/>
            <a:ext cx="7385392" cy="28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6" y="27537"/>
            <a:ext cx="849592" cy="21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385" dirty="0" smtClean="0">
                <a:solidFill>
                  <a:srgbClr val="808080"/>
                </a:solidFill>
              </a:rPr>
              <a:t>TRACKER</a:t>
            </a:r>
            <a:endParaRPr lang="ru-RU" sz="1385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2" y="946659"/>
            <a:ext cx="9526956" cy="24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69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3" y="6261897"/>
            <a:ext cx="9449744" cy="15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15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4" y="6578596"/>
            <a:ext cx="7586117" cy="15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01404" indent="-601404" defTabSz="883312" fontAlgn="base">
              <a:spcBef>
                <a:spcPct val="0"/>
              </a:spcBef>
              <a:spcAft>
                <a:spcPct val="0"/>
              </a:spcAft>
              <a:tabLst>
                <a:tab pos="604536" algn="l"/>
              </a:tabLst>
            </a:pPr>
            <a:r>
              <a:rPr lang="ru-RU" sz="1015" dirty="0" smtClean="0">
                <a:solidFill>
                  <a:srgbClr val="000000"/>
                </a:solidFill>
              </a:rPr>
              <a:t>ИСТОЧНИК: источник</a:t>
            </a:r>
            <a:endParaRPr lang="ru-RU" sz="1015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69" y="1156498"/>
            <a:ext cx="4713466" cy="511839"/>
            <a:chOff x="915" y="714"/>
            <a:chExt cx="2686" cy="316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4"/>
              <a:ext cx="2686" cy="31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69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69" dirty="0" smtClean="0">
                  <a:solidFill>
                    <a:srgbClr val="808080"/>
                  </a:solidFill>
                </a:rPr>
                <a:t>Unit of measure</a:t>
              </a:r>
              <a:endParaRPr lang="ru-RU" sz="1569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54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49" y="902198"/>
            <a:ext cx="9626105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0216" tIns="90216" rIns="90216" bIns="90216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54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2"/>
            <a:ext cx="980948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7" y="119001"/>
            <a:ext cx="1107965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48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83312" rtl="0" eaLnBrk="1" fontAlgn="base" hangingPunct="1">
        <a:spcBef>
          <a:spcPct val="0"/>
        </a:spcBef>
        <a:spcAft>
          <a:spcPct val="0"/>
        </a:spcAft>
        <a:tabLst>
          <a:tab pos="352385" algn="l"/>
        </a:tabLst>
        <a:defRPr sz="1846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2pPr>
      <a:lvl3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3pPr>
      <a:lvl4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4pPr>
      <a:lvl5pPr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5pPr>
      <a:lvl6pPr marL="45105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6pPr>
      <a:lvl7pPr marL="902106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7pPr>
      <a:lvl8pPr marL="1353160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8pPr>
      <a:lvl9pPr marL="1804213" algn="l" defTabSz="883312" rtl="0" eaLnBrk="1" fontAlgn="base" hangingPunct="1">
        <a:spcBef>
          <a:spcPct val="0"/>
        </a:spcBef>
        <a:spcAft>
          <a:spcPct val="0"/>
        </a:spcAft>
        <a:defRPr sz="1846" b="1">
          <a:solidFill>
            <a:schemeClr val="tx2"/>
          </a:solidFill>
          <a:latin typeface="Arial" charset="0"/>
        </a:defRPr>
      </a:lvl9pPr>
    </p:titleStyle>
    <p:bodyStyle>
      <a:lvl1pPr marL="0" indent="0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569">
          <a:solidFill>
            <a:schemeClr val="tx1"/>
          </a:solidFill>
          <a:latin typeface="+mn-lt"/>
          <a:ea typeface="+mn-ea"/>
          <a:cs typeface="+mn-cs"/>
        </a:defRPr>
      </a:lvl1pPr>
      <a:lvl2pPr marL="191071" indent="-18950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69">
          <a:solidFill>
            <a:schemeClr val="tx1"/>
          </a:solidFill>
          <a:latin typeface="+mn-lt"/>
        </a:defRPr>
      </a:lvl2pPr>
      <a:lvl3pPr marL="451053" indent="-258416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69">
          <a:solidFill>
            <a:schemeClr val="tx1"/>
          </a:solidFill>
          <a:latin typeface="+mn-lt"/>
        </a:defRPr>
      </a:lvl3pPr>
      <a:lvl4pPr marL="606103" indent="-153484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69">
          <a:solidFill>
            <a:schemeClr val="tx1"/>
          </a:solidFill>
          <a:latin typeface="+mn-lt"/>
        </a:defRPr>
      </a:lvl4pPr>
      <a:lvl5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5pPr>
      <a:lvl6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6pPr>
      <a:lvl7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7pPr>
      <a:lvl8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8pPr>
      <a:lvl9pPr marL="739728" indent="-128425" algn="l" defTabSz="8833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6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5105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90210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53160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804213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5526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706319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57372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608426" algn="l" defTabSz="902106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6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867791" y="1985404"/>
            <a:ext cx="1922001" cy="8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2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446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984008" y="4203384"/>
            <a:ext cx="1689565" cy="8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2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446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70" y="1990668"/>
            <a:ext cx="4755582" cy="118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7" y="347193"/>
            <a:ext cx="7385392" cy="27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7" y="27537"/>
            <a:ext cx="827150" cy="2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356" dirty="0" smtClean="0">
                <a:solidFill>
                  <a:srgbClr val="808080"/>
                </a:solidFill>
              </a:rPr>
              <a:t>TRACKER</a:t>
            </a:r>
            <a:endParaRPr lang="ru-RU" sz="1356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3" y="946659"/>
            <a:ext cx="9526956" cy="24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37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4" y="6265171"/>
            <a:ext cx="9449744" cy="1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94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5" y="6578597"/>
            <a:ext cx="7586116" cy="15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588905" indent="-588905" defTabSz="864955" fontAlgn="base">
              <a:spcBef>
                <a:spcPct val="0"/>
              </a:spcBef>
              <a:spcAft>
                <a:spcPct val="0"/>
              </a:spcAft>
              <a:tabLst>
                <a:tab pos="591973" algn="l"/>
              </a:tabLst>
            </a:pPr>
            <a:r>
              <a:rPr lang="ru-RU" sz="994" dirty="0" smtClean="0">
                <a:solidFill>
                  <a:srgbClr val="000000"/>
                </a:solidFill>
              </a:rPr>
              <a:t>ИСТОЧНИК: источник</a:t>
            </a:r>
            <a:endParaRPr lang="ru-RU" sz="994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70" y="1166215"/>
            <a:ext cx="4713466" cy="502120"/>
            <a:chOff x="915" y="720"/>
            <a:chExt cx="2686" cy="31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20"/>
              <a:ext cx="2686" cy="3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37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37" dirty="0" smtClean="0">
                  <a:solidFill>
                    <a:srgbClr val="808080"/>
                  </a:solidFill>
                </a:rPr>
                <a:t>Unit of measure</a:t>
              </a:r>
              <a:endParaRPr lang="ru-RU" sz="1537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17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50" y="902198"/>
            <a:ext cx="9626104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88333" tIns="88333" rIns="88333" bIns="8833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17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4"/>
            <a:ext cx="980949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9" y="119001"/>
            <a:ext cx="1107964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4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64955" rtl="0" eaLnBrk="1" fontAlgn="base" hangingPunct="1">
        <a:spcBef>
          <a:spcPct val="0"/>
        </a:spcBef>
        <a:spcAft>
          <a:spcPct val="0"/>
        </a:spcAft>
        <a:tabLst>
          <a:tab pos="345062" algn="l"/>
        </a:tabLst>
        <a:defRPr sz="180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2pPr>
      <a:lvl3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3pPr>
      <a:lvl4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4pPr>
      <a:lvl5pPr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5pPr>
      <a:lvl6pPr marL="441679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6pPr>
      <a:lvl7pPr marL="883358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7pPr>
      <a:lvl8pPr marL="1325037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8pPr>
      <a:lvl9pPr marL="1766716" algn="l" defTabSz="864955" rtl="0" eaLnBrk="1" fontAlgn="base" hangingPunct="1">
        <a:spcBef>
          <a:spcPct val="0"/>
        </a:spcBef>
        <a:spcAft>
          <a:spcPct val="0"/>
        </a:spcAft>
        <a:defRPr sz="1808" b="1">
          <a:solidFill>
            <a:schemeClr val="tx2"/>
          </a:solidFill>
          <a:latin typeface="Arial" charset="0"/>
        </a:defRPr>
      </a:lvl9pPr>
    </p:titleStyle>
    <p:bodyStyle>
      <a:lvl1pPr marL="0" indent="0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537">
          <a:solidFill>
            <a:schemeClr val="tx1"/>
          </a:solidFill>
          <a:latin typeface="+mn-lt"/>
          <a:ea typeface="+mn-ea"/>
          <a:cs typeface="+mn-cs"/>
        </a:defRPr>
      </a:lvl1pPr>
      <a:lvl2pPr marL="187100" indent="-185567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537">
          <a:solidFill>
            <a:schemeClr val="tx1"/>
          </a:solidFill>
          <a:latin typeface="+mn-lt"/>
        </a:defRPr>
      </a:lvl2pPr>
      <a:lvl3pPr marL="441679" indent="-253047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537">
          <a:solidFill>
            <a:schemeClr val="tx1"/>
          </a:solidFill>
          <a:latin typeface="+mn-lt"/>
        </a:defRPr>
      </a:lvl3pPr>
      <a:lvl4pPr marL="593507" indent="-150293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537">
          <a:solidFill>
            <a:schemeClr val="tx1"/>
          </a:solidFill>
          <a:latin typeface="+mn-lt"/>
        </a:defRPr>
      </a:lvl4pPr>
      <a:lvl5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5pPr>
      <a:lvl6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6pPr>
      <a:lvl7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7pPr>
      <a:lvl8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8pPr>
      <a:lvl9pPr marL="724354" indent="-125756" algn="l" defTabSz="86495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53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1pPr>
      <a:lvl2pPr marL="441679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2pPr>
      <a:lvl3pPr marL="883358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3pPr>
      <a:lvl4pPr marL="1325037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4pPr>
      <a:lvl5pPr marL="1766716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5pPr>
      <a:lvl6pPr marL="2208395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6pPr>
      <a:lvl7pPr marL="265007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7pPr>
      <a:lvl8pPr marL="309175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8pPr>
      <a:lvl9pPr marL="3533434" algn="l" defTabSz="883358" rtl="0" eaLnBrk="1" latinLnBrk="0" hangingPunct="1">
        <a:defRPr sz="17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4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740350" y="1980016"/>
            <a:ext cx="217687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12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70994" y="4197996"/>
            <a:ext cx="191558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12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632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68" y="1990667"/>
            <a:ext cx="4755582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6" y="27536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428" dirty="0" smtClean="0">
                <a:solidFill>
                  <a:srgbClr val="808080"/>
                </a:solidFill>
              </a:rPr>
              <a:t>TRACKER</a:t>
            </a:r>
            <a:endParaRPr lang="ru-RU" sz="1428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2" y="946660"/>
            <a:ext cx="9526956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32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3" y="6261112"/>
            <a:ext cx="94497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3" y="6578595"/>
            <a:ext cx="7586117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 fontAlgn="base"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</a:rPr>
              <a:t>ИСТОЧНИК: источник</a:t>
            </a:r>
            <a:endParaRPr lang="ru-RU" sz="1020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68" y="1137061"/>
            <a:ext cx="4713466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dirty="0" smtClean="0">
                  <a:solidFill>
                    <a:srgbClr val="808080"/>
                  </a:solidFill>
                </a:rPr>
                <a:t>Unit of measure</a:t>
              </a:r>
              <a:endParaRPr lang="ru-RU" sz="1632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2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37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48" y="902198"/>
            <a:ext cx="9626105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837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2"/>
            <a:ext cx="980948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7" y="119001"/>
            <a:ext cx="1107965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39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2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682643" y="1977645"/>
            <a:ext cx="2292294" cy="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3" dirty="0" smtClean="0">
                <a:solidFill>
                  <a:srgbClr val="000000"/>
                </a:solidFill>
              </a:rPr>
              <a:t>Last Modified 12.30.2014 4:54 PM Russia TZ 2 Standard Time</a:t>
            </a:r>
            <a:endParaRPr lang="ru-RU" sz="1143" dirty="0" smtClean="0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821302" y="4195625"/>
            <a:ext cx="2014975" cy="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3296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3" dirty="0" smtClean="0">
                <a:solidFill>
                  <a:srgbClr val="000000"/>
                </a:solidFill>
              </a:rPr>
              <a:t>Printed 12.5.2014 2:43 AM Russia TZ 2 Standard Time</a:t>
            </a:r>
            <a:endParaRPr lang="ru-RU" sz="1143" dirty="0" smtClean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5669" y="1990668"/>
            <a:ext cx="4755582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2426"/>
            <a:ext cx="7385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361747" y="27536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428" dirty="0" smtClean="0">
                <a:solidFill>
                  <a:srgbClr val="808080"/>
                </a:solidFill>
              </a:rPr>
              <a:t>TRACKER</a:t>
            </a:r>
            <a:endParaRPr lang="ru-RU" sz="1428" dirty="0">
              <a:solidFill>
                <a:srgbClr val="808080"/>
              </a:solidFill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31613" y="946661"/>
            <a:ext cx="9526956" cy="2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43" dirty="0" smtClean="0">
                <a:solidFill>
                  <a:srgbClr val="808080"/>
                </a:solidFill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31614" y="6275570"/>
            <a:ext cx="9449744" cy="14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28" dirty="0" smtClean="0">
                <a:solidFill>
                  <a:srgbClr val="000000"/>
                </a:solidFill>
                <a:latin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31613" y="6578595"/>
            <a:ext cx="7586118" cy="14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788" indent="-621788" defTabSz="913251" fontAlgn="base">
              <a:spcBef>
                <a:spcPct val="0"/>
              </a:spcBef>
              <a:spcAft>
                <a:spcPct val="0"/>
              </a:spcAft>
              <a:tabLst>
                <a:tab pos="625027" algn="l"/>
              </a:tabLst>
            </a:pPr>
            <a:r>
              <a:rPr lang="ru-RU" sz="928" dirty="0" smtClean="0">
                <a:solidFill>
                  <a:srgbClr val="000000"/>
                </a:solidFill>
              </a:rPr>
              <a:t>ИСТОЧНИК: источник</a:t>
            </a:r>
            <a:endParaRPr lang="ru-RU" sz="928" dirty="0">
              <a:solidFill>
                <a:srgbClr val="000000"/>
              </a:solidFill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605668" y="1133820"/>
            <a:ext cx="4713466" cy="534517"/>
            <a:chOff x="915" y="700"/>
            <a:chExt cx="2686" cy="33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0"/>
              <a:ext cx="2686" cy="33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43" b="1" dirty="0" smtClean="0">
                  <a:solidFill>
                    <a:srgbClr val="000000"/>
                  </a:solidFill>
                </a:rPr>
                <a:t>Title</a:t>
              </a:r>
            </a:p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43" dirty="0" smtClean="0">
                  <a:solidFill>
                    <a:srgbClr val="808080"/>
                  </a:solidFill>
                </a:rPr>
                <a:t>Unit of measure</a:t>
              </a:r>
              <a:endParaRPr lang="ru-RU" sz="1643" dirty="0">
                <a:solidFill>
                  <a:srgbClr val="808080"/>
                </a:solidFill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31613" y="6454684"/>
            <a:ext cx="963274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86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39949" y="902199"/>
            <a:ext cx="9626105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73" tIns="93273" rIns="93273" bIns="93273" anchor="ctr"/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786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9850" y="42453"/>
            <a:ext cx="980948" cy="80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7" y="119002"/>
            <a:ext cx="1107965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47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251" rtl="0" eaLnBrk="1" fontAlgn="base" hangingPunct="1">
        <a:spcBef>
          <a:spcPct val="0"/>
        </a:spcBef>
        <a:spcAft>
          <a:spcPct val="0"/>
        </a:spcAft>
        <a:tabLst>
          <a:tab pos="364330" algn="l"/>
        </a:tabLst>
        <a:defRPr sz="1928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2pPr>
      <a:lvl3pPr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3pPr>
      <a:lvl4pPr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4pPr>
      <a:lvl5pPr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5pPr>
      <a:lvl6pPr marL="466340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6pPr>
      <a:lvl7pPr marL="932683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7pPr>
      <a:lvl8pPr marL="1399022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8pPr>
      <a:lvl9pPr marL="1865363" algn="l" defTabSz="913251" rtl="0" eaLnBrk="1" fontAlgn="base" hangingPunct="1">
        <a:spcBef>
          <a:spcPct val="0"/>
        </a:spcBef>
        <a:spcAft>
          <a:spcPct val="0"/>
        </a:spcAft>
        <a:defRPr sz="1928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43">
          <a:solidFill>
            <a:schemeClr val="tx1"/>
          </a:solidFill>
          <a:latin typeface="+mn-lt"/>
          <a:ea typeface="+mn-ea"/>
          <a:cs typeface="+mn-cs"/>
        </a:defRPr>
      </a:lvl1pPr>
      <a:lvl2pPr marL="197547" indent="-19592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43">
          <a:solidFill>
            <a:schemeClr val="tx1"/>
          </a:solidFill>
          <a:latin typeface="+mn-lt"/>
        </a:defRPr>
      </a:lvl2pPr>
      <a:lvl3pPr marL="466340" indent="-267176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43">
          <a:solidFill>
            <a:schemeClr val="tx1"/>
          </a:solidFill>
          <a:latin typeface="+mn-lt"/>
        </a:defRPr>
      </a:lvl3pPr>
      <a:lvl4pPr marL="626646" indent="-158685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43">
          <a:solidFill>
            <a:schemeClr val="tx1"/>
          </a:solidFill>
          <a:latin typeface="+mn-lt"/>
        </a:defRPr>
      </a:lvl4pPr>
      <a:lvl5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5pPr>
      <a:lvl6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6pPr>
      <a:lvl7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7pPr>
      <a:lvl8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8pPr>
      <a:lvl9pPr marL="764800" indent="-132778" algn="l" defTabSz="91325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43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66340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32683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99022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65363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331705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98046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264388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730729" algn="l" defTabSz="932683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4FFD4-69EF-0D4A-8225-BB7C9AC3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903026-B219-8C40-89E6-2F349E53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0C066-E267-434C-8FCE-A7CD9302F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27.01.2021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FAA14-2C13-7B4B-93A1-48595F150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C00B5-EDD6-7945-A783-B0F0D1B1C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8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</p:sldLayoutIdLst>
  <p:hf hdr="0" ftr="0" dt="0"/>
  <p:txStyles>
    <p:titleStyle>
      <a:lvl1pPr algn="l" defTabSz="74292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2" indent="-185732" algn="l" defTabSz="742927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59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6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3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977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03" name="Object 215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7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859772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990417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2507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605668" y="1990667"/>
            <a:ext cx="4755582" cy="125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12508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40386" y="301273"/>
            <a:ext cx="8607428" cy="29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0387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1613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1613" y="6228458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1613" y="6579405"/>
            <a:ext cx="7586117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2513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605668" y="1035018"/>
            <a:ext cx="4713466" cy="633321"/>
            <a:chOff x="915" y="639"/>
            <a:chExt cx="2686" cy="391"/>
          </a:xfrm>
        </p:grpSpPr>
        <p:cxnSp>
          <p:nvCxnSpPr>
            <p:cNvPr id="1251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2516" name="navigation8" descr="ujkm,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5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>
            <p:custDataLst>
              <p:tags r:id="rId19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9446235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4AB8EE8F-8FB5-4462-A918-B78ABC876090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96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2" r:id="rId4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•"/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4511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4FFD4-69EF-0D4A-8225-BB7C9AC3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903026-B219-8C40-89E6-2F349E53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0C066-E267-434C-8FCE-A7CD9302F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27.01.2021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FAA14-2C13-7B4B-93A1-48595F150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C00B5-EDD6-7945-A783-B0F0D1B1C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7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hf hdr="0" ftr="0" dt="0"/>
  <p:txStyles>
    <p:titleStyle>
      <a:lvl1pPr algn="l" defTabSz="74292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2" indent="-185732" algn="l" defTabSz="742927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59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6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3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977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4FFD4-69EF-0D4A-8225-BB7C9AC3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903026-B219-8C40-89E6-2F349E53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0C066-E267-434C-8FCE-A7CD9302F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27.01.2021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FAA14-2C13-7B4B-93A1-48595F150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C00B5-EDD6-7945-A783-B0F0D1B1C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51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</p:sldLayoutIdLst>
  <p:hf hdr="0" ftr="0" dt="0"/>
  <p:txStyles>
    <p:titleStyle>
      <a:lvl1pPr algn="l" defTabSz="74292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2" indent="-185732" algn="l" defTabSz="742927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59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6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3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977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4FFD4-69EF-0D4A-8225-BB7C9AC32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903026-B219-8C40-89E6-2F349E53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0C066-E267-434C-8FCE-A7CD9302F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5335F16C-817C-2B49-B879-4FE627DC0C4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27.01.2021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9FAA14-2C13-7B4B-93A1-48595F150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C00B5-EDD6-7945-A783-B0F0D1B1C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905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4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hf hdr="0" ftr="0" dt="0"/>
  <p:txStyles>
    <p:titleStyle>
      <a:lvl1pPr algn="l" defTabSz="742927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2" indent="-185732" algn="l" defTabSz="742927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95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59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22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671586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204305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3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785977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3157440" indent="-185732" algn="l" defTabSz="74292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1pPr>
      <a:lvl2pPr marL="37146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2pPr>
      <a:lvl3pPr marL="742927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3pPr>
      <a:lvl4pPr marL="111439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4pPr>
      <a:lvl5pPr marL="1485854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5pPr>
      <a:lvl6pPr marL="1857318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6pPr>
      <a:lvl7pPr marL="2228781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7pPr>
      <a:lvl8pPr marL="2600245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8pPr>
      <a:lvl9pPr marL="2971709" algn="l" defTabSz="742927" rtl="0" eaLnBrk="1" latinLnBrk="0" hangingPunct="1">
        <a:defRPr sz="14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03" name="Object 215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52" name="think-cell Slide" r:id="rId21" imgW="360" imgH="360" progId="TCLayout.ActiveDocument.1">
                  <p:embed/>
                </p:oleObj>
              </mc:Choice>
              <mc:Fallback>
                <p:oleObj name="think-cell Slide" r:id="rId21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859773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990418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2507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605668" y="1990667"/>
            <a:ext cx="4755582" cy="125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12508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40386" y="301273"/>
            <a:ext cx="8607428" cy="29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0388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1614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1614" y="6228460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1613" y="6579407"/>
            <a:ext cx="7586118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2513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605668" y="1035020"/>
            <a:ext cx="4713466" cy="633321"/>
            <a:chOff x="915" y="639"/>
            <a:chExt cx="2686" cy="391"/>
          </a:xfrm>
        </p:grpSpPr>
        <p:cxnSp>
          <p:nvCxnSpPr>
            <p:cNvPr id="1251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2516" name="navigation8" descr="ujkm,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7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>
            <p:custDataLst>
              <p:tags r:id="rId19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9446236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4AB8EE8F-8FB5-4462-A918-B78ABC876090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45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•"/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4511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4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78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7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3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5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4.xml"/><Relationship Id="rId5" Type="http://schemas.openxmlformats.org/officeDocument/2006/relationships/image" Target="../media/image26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8.png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193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50.png"/><Relationship Id="rId10" Type="http://schemas.openxmlformats.org/officeDocument/2006/relationships/image" Target="../media/image26.jpe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26.jpeg"/><Relationship Id="rId5" Type="http://schemas.openxmlformats.org/officeDocument/2006/relationships/tags" Target="../tags/tag113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112.xml"/><Relationship Id="rId9" Type="http://schemas.openxmlformats.org/officeDocument/2006/relationships/slideLayout" Target="../slideLayouts/slideLayout20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slideLayout" Target="../slideLayouts/slideLayout221.xml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tags" Target="../tags/tag11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emf"/><Relationship Id="rId10" Type="http://schemas.openxmlformats.org/officeDocument/2006/relationships/image" Target="../media/image58.jpe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tags" Target="../tags/tag129.xml"/><Relationship Id="rId18" Type="http://schemas.openxmlformats.org/officeDocument/2006/relationships/tags" Target="../tags/tag134.xml"/><Relationship Id="rId26" Type="http://schemas.openxmlformats.org/officeDocument/2006/relationships/tags" Target="../tags/tag142.xml"/><Relationship Id="rId3" Type="http://schemas.openxmlformats.org/officeDocument/2006/relationships/tags" Target="../tags/tag119.xml"/><Relationship Id="rId21" Type="http://schemas.openxmlformats.org/officeDocument/2006/relationships/tags" Target="../tags/tag137.xml"/><Relationship Id="rId7" Type="http://schemas.openxmlformats.org/officeDocument/2006/relationships/tags" Target="../tags/tag123.xml"/><Relationship Id="rId12" Type="http://schemas.openxmlformats.org/officeDocument/2006/relationships/tags" Target="../tags/tag128.xml"/><Relationship Id="rId17" Type="http://schemas.openxmlformats.org/officeDocument/2006/relationships/tags" Target="../tags/tag133.xml"/><Relationship Id="rId25" Type="http://schemas.openxmlformats.org/officeDocument/2006/relationships/tags" Target="../tags/tag141.xml"/><Relationship Id="rId2" Type="http://schemas.openxmlformats.org/officeDocument/2006/relationships/tags" Target="../tags/tag118.xml"/><Relationship Id="rId16" Type="http://schemas.openxmlformats.org/officeDocument/2006/relationships/tags" Target="../tags/tag132.xml"/><Relationship Id="rId20" Type="http://schemas.openxmlformats.org/officeDocument/2006/relationships/tags" Target="../tags/tag136.xml"/><Relationship Id="rId29" Type="http://schemas.openxmlformats.org/officeDocument/2006/relationships/oleObject" Target="../embeddings/oleObject29.bin"/><Relationship Id="rId1" Type="http://schemas.openxmlformats.org/officeDocument/2006/relationships/vmlDrawing" Target="../drawings/vmlDrawing27.vml"/><Relationship Id="rId6" Type="http://schemas.openxmlformats.org/officeDocument/2006/relationships/tags" Target="../tags/tag122.xml"/><Relationship Id="rId11" Type="http://schemas.openxmlformats.org/officeDocument/2006/relationships/tags" Target="../tags/tag127.xml"/><Relationship Id="rId24" Type="http://schemas.openxmlformats.org/officeDocument/2006/relationships/tags" Target="../tags/tag140.xml"/><Relationship Id="rId5" Type="http://schemas.openxmlformats.org/officeDocument/2006/relationships/tags" Target="../tags/tag121.xml"/><Relationship Id="rId15" Type="http://schemas.openxmlformats.org/officeDocument/2006/relationships/tags" Target="../tags/tag131.xml"/><Relationship Id="rId23" Type="http://schemas.openxmlformats.org/officeDocument/2006/relationships/tags" Target="../tags/tag139.xml"/><Relationship Id="rId28" Type="http://schemas.openxmlformats.org/officeDocument/2006/relationships/notesSlide" Target="../notesSlides/notesSlide15.xml"/><Relationship Id="rId10" Type="http://schemas.openxmlformats.org/officeDocument/2006/relationships/tags" Target="../tags/tag126.xml"/><Relationship Id="rId19" Type="http://schemas.openxmlformats.org/officeDocument/2006/relationships/tags" Target="../tags/tag135.xml"/><Relationship Id="rId4" Type="http://schemas.openxmlformats.org/officeDocument/2006/relationships/tags" Target="../tags/tag120.xml"/><Relationship Id="rId9" Type="http://schemas.openxmlformats.org/officeDocument/2006/relationships/tags" Target="../tags/tag125.xml"/><Relationship Id="rId14" Type="http://schemas.openxmlformats.org/officeDocument/2006/relationships/tags" Target="../tags/tag130.xml"/><Relationship Id="rId22" Type="http://schemas.openxmlformats.org/officeDocument/2006/relationships/tags" Target="../tags/tag138.xml"/><Relationship Id="rId27" Type="http://schemas.openxmlformats.org/officeDocument/2006/relationships/slideLayout" Target="../slideLayouts/slideLayout225.xml"/><Relationship Id="rId30" Type="http://schemas.openxmlformats.org/officeDocument/2006/relationships/image" Target="../media/image1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tags" Target="../tags/tag154.xml"/><Relationship Id="rId18" Type="http://schemas.openxmlformats.org/officeDocument/2006/relationships/tags" Target="../tags/tag159.xml"/><Relationship Id="rId26" Type="http://schemas.openxmlformats.org/officeDocument/2006/relationships/tags" Target="../tags/tag167.xml"/><Relationship Id="rId3" Type="http://schemas.openxmlformats.org/officeDocument/2006/relationships/tags" Target="../tags/tag144.xml"/><Relationship Id="rId21" Type="http://schemas.openxmlformats.org/officeDocument/2006/relationships/tags" Target="../tags/tag162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tags" Target="../tags/tag158.xml"/><Relationship Id="rId25" Type="http://schemas.openxmlformats.org/officeDocument/2006/relationships/tags" Target="../tags/tag166.xml"/><Relationship Id="rId2" Type="http://schemas.openxmlformats.org/officeDocument/2006/relationships/tags" Target="../tags/tag143.xml"/><Relationship Id="rId16" Type="http://schemas.openxmlformats.org/officeDocument/2006/relationships/tags" Target="../tags/tag157.xml"/><Relationship Id="rId20" Type="http://schemas.openxmlformats.org/officeDocument/2006/relationships/tags" Target="../tags/tag161.xml"/><Relationship Id="rId29" Type="http://schemas.openxmlformats.org/officeDocument/2006/relationships/oleObject" Target="../embeddings/oleObject30.bin"/><Relationship Id="rId1" Type="http://schemas.openxmlformats.org/officeDocument/2006/relationships/vmlDrawing" Target="../drawings/vmlDrawing28.v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24" Type="http://schemas.openxmlformats.org/officeDocument/2006/relationships/tags" Target="../tags/tag165.xml"/><Relationship Id="rId5" Type="http://schemas.openxmlformats.org/officeDocument/2006/relationships/tags" Target="../tags/tag146.xml"/><Relationship Id="rId15" Type="http://schemas.openxmlformats.org/officeDocument/2006/relationships/tags" Target="../tags/tag156.xml"/><Relationship Id="rId23" Type="http://schemas.openxmlformats.org/officeDocument/2006/relationships/tags" Target="../tags/tag164.xml"/><Relationship Id="rId28" Type="http://schemas.openxmlformats.org/officeDocument/2006/relationships/notesSlide" Target="../notesSlides/notesSlide16.xml"/><Relationship Id="rId10" Type="http://schemas.openxmlformats.org/officeDocument/2006/relationships/tags" Target="../tags/tag151.xml"/><Relationship Id="rId19" Type="http://schemas.openxmlformats.org/officeDocument/2006/relationships/tags" Target="../tags/tag160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tags" Target="../tags/tag155.xml"/><Relationship Id="rId22" Type="http://schemas.openxmlformats.org/officeDocument/2006/relationships/tags" Target="../tags/tag163.xml"/><Relationship Id="rId27" Type="http://schemas.openxmlformats.org/officeDocument/2006/relationships/slideLayout" Target="../slideLayouts/slideLayout229.xml"/><Relationship Id="rId30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11.emf"/><Relationship Id="rId2" Type="http://schemas.openxmlformats.org/officeDocument/2006/relationships/tags" Target="../tags/tag168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1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6.tif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75.emf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66.png"/><Relationship Id="rId7" Type="http://schemas.openxmlformats.org/officeDocument/2006/relationships/image" Target="../media/image81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65.emf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85.xml"/><Relationship Id="rId6" Type="http://schemas.openxmlformats.org/officeDocument/2006/relationships/image" Target="../media/image85.jpeg"/><Relationship Id="rId11" Type="http://schemas.openxmlformats.org/officeDocument/2006/relationships/image" Target="../media/image88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84.jpeg"/><Relationship Id="rId9" Type="http://schemas.openxmlformats.org/officeDocument/2006/relationships/image" Target="../media/image87.jpeg"/><Relationship Id="rId1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3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5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groshevaiv@ps-rosatom.ru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notesSlide" Target="../notesSlides/notesSlide1.xml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29" Type="http://schemas.openxmlformats.org/officeDocument/2006/relationships/image" Target="../media/image29.jpe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tags" Target="../tags/tag108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tags" Target="../tags/tag107.xml"/><Relationship Id="rId28" Type="http://schemas.openxmlformats.org/officeDocument/2006/relationships/image" Target="../media/image28.pn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tags" Target="../tags/tag106.xml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2561" y="5157193"/>
            <a:ext cx="2951113" cy="720080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 smtClean="0">
                <a:solidFill>
                  <a:schemeClr val="hlink"/>
                </a:solidFill>
              </a:rPr>
              <a:t> 2021 </a:t>
            </a:r>
            <a:r>
              <a:rPr lang="ru-RU" altLang="ru-RU" sz="1800" dirty="0">
                <a:solidFill>
                  <a:schemeClr val="hlink"/>
                </a:solidFill>
              </a:rPr>
              <a:t>г.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2560" y="2564904"/>
            <a:ext cx="784765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 smtClean="0">
                <a:solidFill>
                  <a:srgbClr val="003274"/>
                </a:solidFill>
                <a:latin typeface="Arial"/>
                <a:cs typeface="Arial"/>
              </a:rPr>
              <a:t>Проект «Эффективный регион»</a:t>
            </a:r>
            <a:endParaRPr lang="ru-RU" sz="3200" b="1" kern="0" dirty="0">
              <a:solidFill>
                <a:srgbClr val="003274"/>
              </a:solidFill>
              <a:latin typeface="Arial"/>
              <a:cs typeface="Arial"/>
            </a:endParaRPr>
          </a:p>
        </p:txBody>
      </p:sp>
      <p:pic>
        <p:nvPicPr>
          <p:cNvPr id="8" name="Picture 2" descr="C:\Users\shcherbakov\Desktop\ScreenCli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03"/>
          <a:stretch/>
        </p:blipFill>
        <p:spPr bwMode="auto">
          <a:xfrm>
            <a:off x="2288704" y="414273"/>
            <a:ext cx="146346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76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7097713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>
                <a:solidFill>
                  <a:schemeClr val="bg1"/>
                </a:solidFill>
              </a:rPr>
              <a:t>Пример: обращение граждан (Проверь себя)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88505" y="963201"/>
          <a:ext cx="8865789" cy="4998720"/>
        </p:xfrm>
        <a:graphic>
          <a:graphicData uri="http://schemas.openxmlformats.org/drawingml/2006/table">
            <a:tbl>
              <a:tblPr firstRow="1" bandRow="1"/>
              <a:tblGrid>
                <a:gridCol w="5984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6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Название элемента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Время выполнения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Время ожидания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+mn-lt"/>
                          <a:cs typeface="Arial" panose="020B0604020202020204" pitchFamily="34" charset="0"/>
                        </a:rPr>
                        <a:t>Обращение от гражданина НО</a:t>
                      </a:r>
                      <a:endParaRPr lang="ru-RU" sz="1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Резолюция руководителя</a:t>
                      </a:r>
                      <a:r>
                        <a:rPr lang="ru-RU" sz="1400" baseline="0" dirty="0" smtClean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 на исполнение</a:t>
                      </a:r>
                      <a:endParaRPr lang="ru-RU" sz="1400" dirty="0">
                        <a:solidFill>
                          <a:srgbClr val="0070C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1E6B86"/>
                          </a:solidFill>
                          <a:latin typeface="+mn-lt"/>
                        </a:rPr>
                        <a:t>10 мин</a:t>
                      </a:r>
                      <a:endParaRPr lang="ru-RU" dirty="0">
                        <a:solidFill>
                          <a:srgbClr val="1E6B86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  <a:endParaRPr lang="ru-RU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Резолюция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 заместителя на исполнение</a:t>
                      </a:r>
                      <a:endParaRPr lang="ru-RU" sz="14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 мин</a:t>
                      </a:r>
                      <a:endParaRPr lang="ru-RU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  <a:endParaRPr lang="ru-RU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Резолюция начальника управления на исполнение</a:t>
                      </a:r>
                      <a:endParaRPr lang="ru-RU" sz="14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Определение исполнителя начальником отдела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00B050"/>
                          </a:solidFill>
                          <a:latin typeface="+mn-lt"/>
                          <a:cs typeface="Arial" panose="020B0604020202020204" pitchFamily="34" charset="0"/>
                        </a:rPr>
                        <a:t>Подготовка ответа исполнителем</a:t>
                      </a:r>
                      <a:endParaRPr lang="ru-RU" sz="1400" dirty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4 часа</a:t>
                      </a:r>
                      <a:endParaRPr lang="ru-RU" b="1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4 дня</a:t>
                      </a:r>
                      <a:endParaRPr lang="ru-RU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Согласование ответа на обращение с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 начальником отдела и доработка при необходимости</a:t>
                      </a:r>
                      <a:endParaRPr lang="ru-RU" sz="14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мин</a:t>
                      </a:r>
                      <a:endParaRPr lang="ru-RU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0,5 дня</a:t>
                      </a:r>
                      <a:endParaRPr lang="ru-RU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Согласование ответа на обращение 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начальником отдела</a:t>
                      </a:r>
                      <a:endParaRPr lang="ru-RU" sz="1400" dirty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Согласование ответа на обращение 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начальником управления</a:t>
                      </a:r>
                      <a:endParaRPr lang="ru-RU" sz="1400" dirty="0" smtClean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Согласование ответа на обращение 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anose="020B0604020202020204" pitchFamily="34" charset="0"/>
                        </a:rPr>
                        <a:t>заместителем </a:t>
                      </a:r>
                      <a:endParaRPr lang="ru-RU" sz="1400" dirty="0" smtClean="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00B050"/>
                          </a:solidFill>
                          <a:latin typeface="+mn-lt"/>
                          <a:cs typeface="Arial" panose="020B0604020202020204" pitchFamily="34" charset="0"/>
                        </a:rPr>
                        <a:t>Подписание документа руководителем</a:t>
                      </a:r>
                      <a:endParaRPr lang="ru-RU" sz="1400" dirty="0">
                        <a:solidFill>
                          <a:srgbClr val="00B05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+mn-lt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86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Отправка ответа заказчику</a:t>
                      </a:r>
                      <a:endParaRPr lang="ru-RU" sz="1400" dirty="0">
                        <a:solidFill>
                          <a:srgbClr val="0070C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2"/>
                          </a:solidFill>
                          <a:latin typeface="+mn-lt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+mn-lt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4529" y="6020507"/>
            <a:ext cx="594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1800" kern="0" dirty="0">
                <a:solidFill>
                  <a:srgbClr val="002060"/>
                </a:solidFill>
              </a:rPr>
              <a:t>ИТОГО:   время полезной работы </a:t>
            </a:r>
            <a:r>
              <a:rPr lang="ru-RU" sz="1800" b="1" kern="0" dirty="0">
                <a:solidFill>
                  <a:srgbClr val="002060"/>
                </a:solidFill>
              </a:rPr>
              <a:t>4 часа 10 мин</a:t>
            </a:r>
            <a:r>
              <a:rPr lang="ru-RU" sz="1800" kern="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360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043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6088980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Диаграмма распределения времени на основе примера со слайдов 10-11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11</a:t>
            </a:fld>
            <a:endParaRPr lang="ru-RU" altLang="ru-RU" dirty="0"/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625462" y="1085852"/>
          <a:ext cx="8143962" cy="5007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36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492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7097713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Классификация потерь по видам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12</a:t>
            </a:fld>
            <a:endParaRPr lang="ru-RU" altLang="ru-RU" dirty="0"/>
          </a:p>
        </p:txBody>
      </p:sp>
      <p:pic>
        <p:nvPicPr>
          <p:cNvPr id="5" name="Picture 3" descr="D:\1. АСЭ ПСР\Скачал\Агитация\плакаты_5С и 7 видов потерь\7 видов потерь (офис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39" b="6507"/>
          <a:stretch/>
        </p:blipFill>
        <p:spPr bwMode="auto">
          <a:xfrm>
            <a:off x="0" y="1196752"/>
            <a:ext cx="984478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36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38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7097713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>
                <a:solidFill>
                  <a:schemeClr val="bg1"/>
                </a:solidFill>
              </a:rPr>
              <a:t>Определите вид потерь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13</a:t>
            </a:fld>
            <a:endParaRPr lang="ru-RU" alt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36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744" y="1596602"/>
            <a:ext cx="4312118" cy="384817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ln w="38100">
            <a:solidFill>
              <a:srgbClr val="0069B8"/>
            </a:solidFill>
          </a:ln>
        </p:spPr>
      </p:pic>
      <p:sp>
        <p:nvSpPr>
          <p:cNvPr id="12" name="Прямоугольник 11"/>
          <p:cNvSpPr/>
          <p:nvPr/>
        </p:nvSpPr>
        <p:spPr>
          <a:xfrm rot="5400000">
            <a:off x="2602711" y="442910"/>
            <a:ext cx="495289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Перепроизводство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2602708" y="1100138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Лишние движения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595564" y="2414588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Излишние запасы</a:t>
            </a: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2602708" y="1757363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Ненужная транспортировка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2595564" y="3071813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Избыточная обработка</a:t>
            </a: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2595564" y="3729039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Ожидание</a:t>
            </a: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2602711" y="4386265"/>
            <a:ext cx="495294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Переделка/ брак</a:t>
            </a:r>
          </a:p>
        </p:txBody>
      </p:sp>
    </p:spTree>
    <p:extLst>
      <p:ext uri="{BB962C8B-B14F-4D97-AF65-F5344CB8AC3E}">
        <p14:creationId xmlns:p14="http://schemas.microsoft.com/office/powerpoint/2010/main" val="897104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7097713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>
                <a:solidFill>
                  <a:schemeClr val="bg1"/>
                </a:solidFill>
              </a:rPr>
              <a:t>Определите вид потерь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36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 rot="5400000">
            <a:off x="2602711" y="442910"/>
            <a:ext cx="495289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Перепроизводство</a:t>
            </a:r>
          </a:p>
        </p:txBody>
      </p:sp>
      <p:sp>
        <p:nvSpPr>
          <p:cNvPr id="28" name="Прямоугольник 27"/>
          <p:cNvSpPr/>
          <p:nvPr/>
        </p:nvSpPr>
        <p:spPr>
          <a:xfrm rot="5400000">
            <a:off x="2602708" y="1100138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Лишние движения</a:t>
            </a:r>
          </a:p>
        </p:txBody>
      </p:sp>
      <p:sp>
        <p:nvSpPr>
          <p:cNvPr id="29" name="Прямоугольник 28"/>
          <p:cNvSpPr/>
          <p:nvPr/>
        </p:nvSpPr>
        <p:spPr>
          <a:xfrm rot="5400000">
            <a:off x="2595564" y="2414588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Излишние запасы</a:t>
            </a: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2602708" y="1757363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Ненужная транспортировка</a:t>
            </a:r>
          </a:p>
        </p:txBody>
      </p:sp>
      <p:sp>
        <p:nvSpPr>
          <p:cNvPr id="31" name="Прямоугольник 30"/>
          <p:cNvSpPr/>
          <p:nvPr/>
        </p:nvSpPr>
        <p:spPr>
          <a:xfrm rot="5400000">
            <a:off x="2595564" y="3071813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Избыточная обработка</a:t>
            </a:r>
          </a:p>
        </p:txBody>
      </p:sp>
      <p:sp>
        <p:nvSpPr>
          <p:cNvPr id="32" name="Прямоугольник 31"/>
          <p:cNvSpPr/>
          <p:nvPr/>
        </p:nvSpPr>
        <p:spPr>
          <a:xfrm rot="5400000">
            <a:off x="2595564" y="3729039"/>
            <a:ext cx="495293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Ожидание</a:t>
            </a:r>
          </a:p>
        </p:txBody>
      </p:sp>
      <p:sp>
        <p:nvSpPr>
          <p:cNvPr id="33" name="Прямоугольник 32"/>
          <p:cNvSpPr/>
          <p:nvPr/>
        </p:nvSpPr>
        <p:spPr>
          <a:xfrm rot="5400000">
            <a:off x="2602711" y="4386265"/>
            <a:ext cx="495294" cy="2276480"/>
          </a:xfrm>
          <a:prstGeom prst="rect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Переделка/ брак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36" y="1391258"/>
            <a:ext cx="4708333" cy="421783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ln w="38100">
            <a:solidFill>
              <a:srgbClr val="0069B8"/>
            </a:solidFill>
          </a:ln>
        </p:spPr>
      </p:pic>
    </p:spTree>
    <p:extLst>
      <p:ext uri="{BB962C8B-B14F-4D97-AF65-F5344CB8AC3E}">
        <p14:creationId xmlns:p14="http://schemas.microsoft.com/office/powerpoint/2010/main" val="2231740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7912" y="5157193"/>
            <a:ext cx="2087017" cy="720080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 smtClean="0">
                <a:solidFill>
                  <a:schemeClr val="hlink"/>
                </a:solidFill>
              </a:rPr>
              <a:t>2021 </a:t>
            </a:r>
            <a:r>
              <a:rPr lang="ru-RU" altLang="ru-RU" sz="1800" dirty="0">
                <a:solidFill>
                  <a:schemeClr val="hlink"/>
                </a:solidFill>
              </a:rPr>
              <a:t>г.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2560" y="2564904"/>
            <a:ext cx="784765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kern="0" dirty="0" smtClean="0">
                <a:solidFill>
                  <a:srgbClr val="003274"/>
                </a:solidFill>
                <a:latin typeface="Arial"/>
                <a:cs typeface="Arial"/>
              </a:rPr>
              <a:t>Основные </a:t>
            </a:r>
            <a:r>
              <a:rPr lang="ru-RU" sz="3200" kern="0" dirty="0">
                <a:solidFill>
                  <a:srgbClr val="003274"/>
                </a:solidFill>
                <a:latin typeface="Arial"/>
                <a:cs typeface="Arial"/>
              </a:rPr>
              <a:t>инструменты+ методика реализации проекта</a:t>
            </a:r>
            <a:r>
              <a:rPr lang="ru-RU" sz="3200" b="1" kern="0" dirty="0">
                <a:solidFill>
                  <a:srgbClr val="003274"/>
                </a:solidFill>
                <a:latin typeface="Arial"/>
                <a:cs typeface="Arial"/>
              </a:rPr>
              <a:t/>
            </a:r>
            <a:br>
              <a:rPr lang="ru-RU" sz="3200" b="1" kern="0" dirty="0">
                <a:solidFill>
                  <a:srgbClr val="003274"/>
                </a:solidFill>
                <a:latin typeface="Arial"/>
                <a:cs typeface="Arial"/>
              </a:rPr>
            </a:br>
            <a:endParaRPr lang="ru-RU" sz="3200" b="1" kern="0" dirty="0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6328" y="116633"/>
            <a:ext cx="6048672" cy="1315363"/>
          </a:xfrm>
          <a:prstGeom prst="rect">
            <a:avLst/>
          </a:prstGeom>
        </p:spPr>
        <p:txBody>
          <a:bodyPr wrap="square" lIns="83443" tIns="41721" rIns="83443" bIns="41721">
            <a:spAutoFit/>
          </a:bodyPr>
          <a:lstStyle/>
          <a:p>
            <a:pPr algn="ctr" defTabSz="914300">
              <a:defRPr/>
            </a:pPr>
            <a:r>
              <a:rPr lang="ru-RU" sz="1600" b="1" kern="0" dirty="0">
                <a:solidFill>
                  <a:srgbClr val="1F497D"/>
                </a:solidFill>
              </a:rPr>
              <a:t>Производственная система «Росатом» </a:t>
            </a:r>
            <a:r>
              <a:rPr lang="ru-RU" sz="1600" kern="0" dirty="0">
                <a:solidFill>
                  <a:srgbClr val="1F497D"/>
                </a:solidFill>
              </a:rPr>
              <a:t>(ПСР) – </a:t>
            </a:r>
            <a:r>
              <a:rPr lang="en-US" sz="1600" kern="0" dirty="0">
                <a:solidFill>
                  <a:srgbClr val="1F497D"/>
                </a:solidFill>
              </a:rPr>
              <a:t/>
            </a:r>
            <a:br>
              <a:rPr lang="en-US" sz="1600" kern="0" dirty="0">
                <a:solidFill>
                  <a:srgbClr val="1F497D"/>
                </a:solidFill>
              </a:rPr>
            </a:br>
            <a:r>
              <a:rPr lang="ru-RU" sz="1600" b="1" kern="0" dirty="0">
                <a:solidFill>
                  <a:srgbClr val="1F497D"/>
                </a:solidFill>
              </a:rPr>
              <a:t>это культура бережливого производства и система непрерывного совершенствования процессов</a:t>
            </a:r>
            <a:r>
              <a:rPr lang="ru-RU" sz="1600" kern="0" dirty="0">
                <a:solidFill>
                  <a:srgbClr val="1F497D"/>
                </a:solidFill>
              </a:rPr>
              <a:t> для обеспечения конкурентного преимущества на мировом уровне</a:t>
            </a:r>
          </a:p>
        </p:txBody>
      </p:sp>
      <p:pic>
        <p:nvPicPr>
          <p:cNvPr id="8" name="Picture 2" descr="C:\Users\shcherbakov\Desktop\ScreenCli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03"/>
          <a:stretch/>
        </p:blipFill>
        <p:spPr bwMode="auto">
          <a:xfrm>
            <a:off x="2288704" y="414273"/>
            <a:ext cx="146346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34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6160988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 smtClean="0">
                <a:solidFill>
                  <a:srgbClr val="003274"/>
                </a:solidFill>
              </a:rPr>
              <a:t>Базовые системы и инструменты ПСР</a:t>
            </a:r>
            <a:endParaRPr lang="ru-RU" b="0" dirty="0">
              <a:solidFill>
                <a:srgbClr val="00327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16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2560" y="1268761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kern="0" dirty="0">
                <a:solidFill>
                  <a:srgbClr val="002060"/>
                </a:solidFill>
              </a:rPr>
              <a:t>СИСТЕМА 5С </a:t>
            </a:r>
            <a:r>
              <a:rPr lang="ru-RU" sz="2000" kern="0" dirty="0">
                <a:solidFill>
                  <a:srgbClr val="002060"/>
                </a:solidFill>
              </a:rPr>
              <a:t>- представляет собой совокупность организационно-технических мероприятий по рациональной организации рабочих мест, обеспечивающую безопасность работы и рост производительности труда</a:t>
            </a:r>
          </a:p>
          <a:p>
            <a:pPr defTabSz="914400">
              <a:defRPr/>
            </a:pPr>
            <a:endParaRPr lang="ru-RU" sz="2000" kern="0" dirty="0">
              <a:solidFill>
                <a:srgbClr val="002060"/>
              </a:solidFill>
            </a:endParaRPr>
          </a:p>
          <a:p>
            <a:pPr defTabSz="914400">
              <a:defRPr/>
            </a:pPr>
            <a:r>
              <a:rPr lang="ru-RU" sz="2000" b="1" kern="0" dirty="0">
                <a:solidFill>
                  <a:srgbClr val="002060"/>
                </a:solidFill>
              </a:rPr>
              <a:t>КАРТОГРАФИЯ потока создания ценности (ПСЦ) </a:t>
            </a:r>
            <a:r>
              <a:rPr lang="ru-RU" sz="2000" kern="0" dirty="0">
                <a:solidFill>
                  <a:srgbClr val="002060"/>
                </a:solidFill>
              </a:rPr>
              <a:t>- инструмент визуализации и анализа материального и информационного потоков в процессе создания ценности от поставщика до заказчика</a:t>
            </a:r>
          </a:p>
          <a:p>
            <a:pPr defTabSz="914400">
              <a:defRPr/>
            </a:pPr>
            <a:endParaRPr lang="ru-RU" sz="2000" kern="0" dirty="0">
              <a:solidFill>
                <a:srgbClr val="002060"/>
              </a:solidFill>
            </a:endParaRPr>
          </a:p>
          <a:p>
            <a:pPr defTabSz="914400">
              <a:defRPr/>
            </a:pPr>
            <a:r>
              <a:rPr lang="ru-RU" sz="2000" b="1" kern="0" dirty="0">
                <a:solidFill>
                  <a:srgbClr val="002060"/>
                </a:solidFill>
              </a:rPr>
              <a:t>ПСР-ПРОЕКТ</a:t>
            </a:r>
            <a:r>
              <a:rPr lang="ru-RU" sz="2000" kern="0" dirty="0">
                <a:solidFill>
                  <a:srgbClr val="002060"/>
                </a:solidFill>
              </a:rPr>
              <a:t> - Проект, нацеленный на оптимизацию повторяющегося процесса или решение конкретной проблемы в процессе с применением инструментов Производственной системы «</a:t>
            </a:r>
            <a:r>
              <a:rPr lang="ru-RU" sz="2000" kern="0" dirty="0" err="1">
                <a:solidFill>
                  <a:srgbClr val="002060"/>
                </a:solidFill>
              </a:rPr>
              <a:t>Росатома</a:t>
            </a:r>
            <a:r>
              <a:rPr lang="ru-RU" sz="2000" kern="0" dirty="0">
                <a:solidFill>
                  <a:srgbClr val="002060"/>
                </a:solidFill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563601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6160988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 smtClean="0">
                <a:solidFill>
                  <a:srgbClr val="003274"/>
                </a:solidFill>
              </a:rPr>
              <a:t>5С. Преимущества системы</a:t>
            </a:r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17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2338" t="30063" r="24955" b="11333"/>
          <a:stretch/>
        </p:blipFill>
        <p:spPr>
          <a:xfrm>
            <a:off x="769269" y="1151794"/>
            <a:ext cx="8356209" cy="50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6160988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>
                <a:solidFill>
                  <a:srgbClr val="003274"/>
                </a:solidFill>
              </a:rPr>
              <a:t>5 простых шагов системы 5С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18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  <p:pic>
        <p:nvPicPr>
          <p:cNvPr id="6" name="Picture 2" descr="D:\1. АСЭ ПСР\Скачал\Агитация\плакаты_5С и 7 видов потерь\5С (офис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9" y="1052737"/>
            <a:ext cx="928290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60162" y="4581129"/>
            <a:ext cx="1785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2060"/>
                </a:solidFill>
              </a:rPr>
              <a:t>- 5 принципов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2060"/>
                </a:solidFill>
              </a:rPr>
              <a:t>- Все слова начинаются с буквы С</a:t>
            </a:r>
          </a:p>
        </p:txBody>
      </p:sp>
    </p:spTree>
    <p:extLst>
      <p:ext uri="{BB962C8B-B14F-4D97-AF65-F5344CB8AC3E}">
        <p14:creationId xmlns:p14="http://schemas.microsoft.com/office/powerpoint/2010/main" val="1608900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2498474" y="2577658"/>
            <a:ext cx="5953718" cy="105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solidFill>
                <a:srgbClr val="002060"/>
              </a:solidFill>
              <a:cs typeface="Microsoft Sans Serif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640632" y="67866"/>
            <a:ext cx="6048672" cy="88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ru-RU" sz="1600" dirty="0">
                <a:solidFill>
                  <a:srgbClr val="002060"/>
                </a:solidFill>
              </a:rPr>
              <a:t>Картирование - инструмент визуализации и анализа материального и информационного потоков в процессе создания ценности от поставщика до ЗАКАЗЧИКА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5369" y="1162179"/>
            <a:ext cx="8911715" cy="962262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080" tIns="44040" rIns="88080" bIns="44040"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002060"/>
                </a:solidFill>
                <a:cs typeface="Microsoft Sans Serif"/>
              </a:rPr>
              <a:t>Заказчик - </a:t>
            </a:r>
            <a:r>
              <a:rPr lang="ru-RU" sz="1800" dirty="0">
                <a:solidFill>
                  <a:srgbClr val="002060"/>
                </a:solidFill>
                <a:cs typeface="Microsoft Sans Serif"/>
              </a:rPr>
              <a:t>тот, кто использует результат вашей работы. Каждый сотрудник является и поставщиком, и заказчиком услуг, сырья или продуктов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024956" y="2289534"/>
            <a:ext cx="6093232" cy="1645897"/>
          </a:xfrm>
          <a:prstGeom prst="homePlate">
            <a:avLst>
              <a:gd name="adj" fmla="val 13101"/>
            </a:avLst>
          </a:prstGeom>
          <a:noFill/>
          <a:ln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23" tIns="45162" rIns="90323" bIns="45162" rtlCol="0" anchor="ctr"/>
          <a:lstStyle/>
          <a:p>
            <a:pPr algn="ctr" defTabSz="903352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916"/>
          <a:stretch/>
        </p:blipFill>
        <p:spPr bwMode="auto">
          <a:xfrm>
            <a:off x="2104200" y="2416140"/>
            <a:ext cx="5467393" cy="142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8" descr="Снимок экрана 2015-02-24 в 23.31.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" b="4267"/>
          <a:stretch/>
        </p:blipFill>
        <p:spPr>
          <a:xfrm>
            <a:off x="947379" y="4188646"/>
            <a:ext cx="7930454" cy="221563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844137" y="6151061"/>
            <a:ext cx="622947" cy="348762"/>
          </a:xfrm>
        </p:spPr>
        <p:txBody>
          <a:bodyPr/>
          <a:lstStyle/>
          <a:p>
            <a:pPr>
              <a:defRPr/>
            </a:pPr>
            <a:fld id="{44A66B19-0A2C-452F-88EA-D2346341B6F2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53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541638" y="776705"/>
            <a:ext cx="5113441" cy="7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950" dirty="0">
                <a:solidFill>
                  <a:srgbClr val="002060"/>
                </a:solidFill>
                <a:latin typeface="Arial" panose="020B0604020202020204" pitchFamily="34" charset="0"/>
                <a:ea typeface="Fira Sans Medium" panose="020B0603050000020004" pitchFamily="34" charset="0"/>
                <a:cs typeface="Arial" panose="020B0604020202020204" pitchFamily="34" charset="0"/>
              </a:rPr>
              <a:t>Типовая модель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229364" y="692210"/>
            <a:ext cx="1404156" cy="70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pic>
        <p:nvPicPr>
          <p:cNvPr id="34" name="Рисунок 33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6118836-0066-914D-AC6D-0F95AF9C5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1" y="827791"/>
            <a:ext cx="446525" cy="57298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F794CB-90DB-5E43-BB30-8F37EAE33EB5}"/>
              </a:ext>
            </a:extLst>
          </p:cNvPr>
          <p:cNvSpPr/>
          <p:nvPr/>
        </p:nvSpPr>
        <p:spPr>
          <a:xfrm>
            <a:off x="272480" y="854714"/>
            <a:ext cx="140371" cy="6433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92" name="Объект 2"/>
          <p:cNvSpPr>
            <a:spLocks noGrp="1"/>
          </p:cNvSpPr>
          <p:nvPr>
            <p:ph idx="1"/>
          </p:nvPr>
        </p:nvSpPr>
        <p:spPr>
          <a:xfrm>
            <a:off x="447744" y="1692541"/>
            <a:ext cx="9042267" cy="215269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1733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Эффективный (бережливый регион) – это система взаимодействия субъектов региона, которые совместно и последовательно используют в своей деятельности принципы бережливого производства. </a:t>
            </a:r>
          </a:p>
          <a:p>
            <a:pPr eaLnBrk="1" hangingPunct="1">
              <a:defRPr/>
            </a:pPr>
            <a:r>
              <a:rPr lang="ru-RU" alt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опыт. Инициативы по использованию бережливых технологий в практике государственного управления впервые появились в Великобритании в 2001, а в США — в 2002 году. В США функционирует Центр бережливого государства (</a:t>
            </a:r>
            <a:r>
              <a:rPr lang="ru-RU" altLang="ru-RU" sz="1733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LEAN </a:t>
            </a:r>
            <a:r>
              <a:rPr lang="ru-RU" altLang="ru-RU" sz="1733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r>
              <a:rPr lang="ru-RU" altLang="ru-RU" sz="1733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33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ru-RU" alt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который является первым ресурсным центром «бережливого государства». </a:t>
            </a:r>
          </a:p>
          <a:p>
            <a:pPr eaLnBrk="1" hangingPunct="1">
              <a:defRPr/>
            </a:pPr>
            <a:r>
              <a:rPr lang="ru-RU" alt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РФ. Реализация проекта «Эффективный регион» в 20 субъектах РФ</a:t>
            </a:r>
          </a:p>
          <a:p>
            <a:pPr eaLnBrk="1" hangingPunct="1">
              <a:defRPr/>
            </a:pPr>
            <a:r>
              <a:rPr lang="ru-RU" alt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Механизм: Выявление и решение проблем, влияющих на доступность и качество государственных услуг для населения, и эффективность государственного и муниципального управления.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91504" y="4911165"/>
            <a:ext cx="4953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«Эффективный регион, эффективная губерния, бережливое правительство – называть можно по-разному. Но смысл один: нужны люди по-настоящему заинтересованные в процессе «меняться самому и менять пространство вокруг себя».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365" y="745242"/>
            <a:ext cx="822331" cy="6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20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856" y="89983"/>
            <a:ext cx="955620" cy="6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53493" y="334872"/>
            <a:ext cx="4646438" cy="47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838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449" dirty="0">
                <a:solidFill>
                  <a:srgbClr val="002060"/>
                </a:solidFill>
              </a:rPr>
              <a:t>Уровни картирования потоков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90244" y="931342"/>
            <a:ext cx="8777328" cy="5457751"/>
            <a:chOff x="106805" y="1053114"/>
            <a:chExt cx="9737980" cy="535248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/>
            <a:srcRect r="33216"/>
            <a:stretch/>
          </p:blipFill>
          <p:spPr>
            <a:xfrm>
              <a:off x="7444197" y="5072852"/>
              <a:ext cx="1901291" cy="133274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965" y="1645828"/>
              <a:ext cx="4349600" cy="1999196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106805" y="1053114"/>
              <a:ext cx="455820" cy="406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7268"/>
              <a:r>
                <a:rPr lang="ru-RU" sz="2041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1.</a:t>
              </a:r>
              <a:endParaRPr lang="ru-RU" sz="1951" b="1" dirty="0">
                <a:solidFill>
                  <a:srgbClr val="414142"/>
                </a:solidFill>
                <a:latin typeface="Microsoft Sans Serif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04671" y="1053114"/>
              <a:ext cx="4501386" cy="7520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31343">
                <a:buSzPct val="100000"/>
                <a:tabLst>
                  <a:tab pos="461622" algn="l"/>
                </a:tabLst>
              </a:pP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Картирование 1-го уровня (</a:t>
              </a:r>
              <a:r>
                <a:rPr lang="ru-RU" sz="1428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вся цепочка </a:t>
              </a: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создания продукта, от вывоза ОЯТ до сбыта электроэнергии)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050896" y="1053114"/>
              <a:ext cx="455820" cy="406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7268"/>
              <a:r>
                <a:rPr lang="ru-RU" sz="2041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2.</a:t>
              </a:r>
              <a:endParaRPr lang="ru-RU" sz="1951" b="1" dirty="0">
                <a:solidFill>
                  <a:srgbClr val="414142"/>
                </a:solidFill>
                <a:latin typeface="Microsoft Sans Serif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385048" y="1056493"/>
              <a:ext cx="4459737" cy="7520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31343">
                <a:buSzPct val="100000"/>
                <a:tabLst>
                  <a:tab pos="461622" algn="l"/>
                </a:tabLst>
              </a:pP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Картирование 2-го уровня (</a:t>
              </a:r>
              <a:r>
                <a:rPr lang="ru-RU" sz="1428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уровень предприятия</a:t>
              </a: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, МСЗ: ГФУ на входе, ТВС на выходе)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43763" y="4266862"/>
              <a:ext cx="4043036" cy="971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31343">
                <a:buSzPct val="100000"/>
                <a:tabLst>
                  <a:tab pos="461622" algn="l"/>
                </a:tabLst>
              </a:pP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Картирование 3-го уровня (</a:t>
              </a:r>
              <a:r>
                <a:rPr lang="ru-RU" sz="1428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уровень цеха</a:t>
              </a: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, изготовление таблеток и твэлов топлива РБМК, от оксида урана</a:t>
              </a:r>
              <a:r>
                <a:rPr lang="en-US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 </a:t>
              </a: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до твэлов)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052570" y="4316017"/>
              <a:ext cx="2792215" cy="971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31343">
                <a:buSzPct val="100000"/>
                <a:tabLst>
                  <a:tab pos="461622" algn="l"/>
                </a:tabLst>
              </a:pP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СР – своеобразное «картирование» 5-го уровня </a:t>
              </a:r>
              <a:b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</a:b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(</a:t>
              </a:r>
              <a:r>
                <a:rPr lang="ru-RU" sz="1428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уровень одного человека</a:t>
              </a: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)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6805" y="4266862"/>
              <a:ext cx="455820" cy="406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7268"/>
              <a:r>
                <a:rPr lang="ru-RU" sz="2041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3.</a:t>
              </a:r>
              <a:endParaRPr lang="ru-RU" sz="1951" b="1" dirty="0">
                <a:solidFill>
                  <a:srgbClr val="414142"/>
                </a:solidFill>
                <a:latin typeface="Microsoft Sans Serif"/>
              </a:endParaRPr>
            </a:p>
          </p:txBody>
        </p:sp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116077" y="1794492"/>
            <a:ext cx="4889980" cy="22196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40" name="Visio" r:id="rId6" imgW="5581670" imgH="2714811" progId="Visio.Drawing.11">
                    <p:embed/>
                  </p:oleObj>
                </mc:Choice>
                <mc:Fallback>
                  <p:oleObj name="Visio" r:id="rId6" imgW="5581670" imgH="2714811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077" y="1794492"/>
                          <a:ext cx="4889980" cy="221968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Кольцо 14"/>
            <p:cNvSpPr/>
            <p:nvPr/>
          </p:nvSpPr>
          <p:spPr>
            <a:xfrm>
              <a:off x="2420843" y="1667422"/>
              <a:ext cx="1008112" cy="988217"/>
            </a:xfrm>
            <a:prstGeom prst="donut">
              <a:avLst>
                <a:gd name="adj" fmla="val 5235"/>
              </a:avLst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  <p:sp>
          <p:nvSpPr>
            <p:cNvPr id="16" name="Цилиндр 15"/>
            <p:cNvSpPr/>
            <p:nvPr/>
          </p:nvSpPr>
          <p:spPr>
            <a:xfrm rot="3557179">
              <a:off x="3577003" y="1456557"/>
              <a:ext cx="75386" cy="622101"/>
            </a:xfrm>
            <a:prstGeom prst="can">
              <a:avLst/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939699" y="4262171"/>
              <a:ext cx="455820" cy="406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7268"/>
              <a:r>
                <a:rPr lang="ru-RU" sz="2041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5.</a:t>
              </a:r>
              <a:endParaRPr lang="ru-RU" sz="1951" b="1" dirty="0">
                <a:solidFill>
                  <a:srgbClr val="414142"/>
                </a:solidFill>
                <a:latin typeface="Microsoft Sans Serif"/>
              </a:endParaRPr>
            </a:p>
          </p:txBody>
        </p:sp>
        <p:sp>
          <p:nvSpPr>
            <p:cNvPr id="18" name="Кольцо 17"/>
            <p:cNvSpPr/>
            <p:nvPr/>
          </p:nvSpPr>
          <p:spPr>
            <a:xfrm>
              <a:off x="7070154" y="1696690"/>
              <a:ext cx="1008112" cy="988217"/>
            </a:xfrm>
            <a:prstGeom prst="donut">
              <a:avLst>
                <a:gd name="adj" fmla="val 5235"/>
              </a:avLst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  <p:sp>
          <p:nvSpPr>
            <p:cNvPr id="19" name="Цилиндр 18"/>
            <p:cNvSpPr/>
            <p:nvPr/>
          </p:nvSpPr>
          <p:spPr>
            <a:xfrm rot="3557179">
              <a:off x="8226314" y="1485825"/>
              <a:ext cx="75386" cy="622101"/>
            </a:xfrm>
            <a:prstGeom prst="can">
              <a:avLst/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834" y="5078486"/>
              <a:ext cx="2697743" cy="1150336"/>
            </a:xfrm>
            <a:prstGeom prst="rect">
              <a:avLst/>
            </a:prstGeom>
          </p:spPr>
        </p:pic>
        <p:sp>
          <p:nvSpPr>
            <p:cNvPr id="22" name="Кольцо 21"/>
            <p:cNvSpPr/>
            <p:nvPr/>
          </p:nvSpPr>
          <p:spPr>
            <a:xfrm>
              <a:off x="1381522" y="5064801"/>
              <a:ext cx="1008112" cy="988217"/>
            </a:xfrm>
            <a:prstGeom prst="donut">
              <a:avLst>
                <a:gd name="adj" fmla="val 5235"/>
              </a:avLst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  <p:sp>
          <p:nvSpPr>
            <p:cNvPr id="23" name="Цилиндр 22"/>
            <p:cNvSpPr/>
            <p:nvPr/>
          </p:nvSpPr>
          <p:spPr>
            <a:xfrm rot="3557179">
              <a:off x="2537682" y="4853936"/>
              <a:ext cx="75386" cy="622101"/>
            </a:xfrm>
            <a:prstGeom prst="can">
              <a:avLst/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849577" y="4277004"/>
              <a:ext cx="3613704" cy="532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31343">
                <a:buSzPct val="100000"/>
                <a:tabLst>
                  <a:tab pos="461622" algn="l"/>
                </a:tabLst>
              </a:pP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Картирование 4-го уровня </a:t>
              </a:r>
              <a:b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</a:b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(</a:t>
              </a:r>
              <a:r>
                <a:rPr lang="ru-RU" sz="1428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уровень участка</a:t>
              </a:r>
              <a:r>
                <a:rPr lang="ru-RU" sz="1428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)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127833" y="4251850"/>
              <a:ext cx="455820" cy="406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7268"/>
              <a:r>
                <a:rPr lang="ru-RU" sz="2041" b="1" dirty="0">
                  <a:solidFill>
                    <a:srgbClr val="808080">
                      <a:lumMod val="50000"/>
                    </a:srgbClr>
                  </a:solidFill>
                  <a:latin typeface="Microsoft Sans Serif"/>
                </a:rPr>
                <a:t>4.</a:t>
              </a:r>
              <a:endParaRPr lang="ru-RU" sz="1951" b="1" dirty="0">
                <a:solidFill>
                  <a:srgbClr val="414142"/>
                </a:solidFill>
                <a:latin typeface="Microsoft Sans Serif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31773" y="5330131"/>
              <a:ext cx="2620797" cy="463858"/>
            </a:xfrm>
            <a:prstGeom prst="rect">
              <a:avLst/>
            </a:prstGeom>
          </p:spPr>
        </p:pic>
        <p:sp>
          <p:nvSpPr>
            <p:cNvPr id="27" name="Кольцо 26"/>
            <p:cNvSpPr/>
            <p:nvPr/>
          </p:nvSpPr>
          <p:spPr>
            <a:xfrm>
              <a:off x="5545275" y="5198520"/>
              <a:ext cx="692106" cy="707704"/>
            </a:xfrm>
            <a:prstGeom prst="donut">
              <a:avLst>
                <a:gd name="adj" fmla="val 5235"/>
              </a:avLst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  <p:sp>
          <p:nvSpPr>
            <p:cNvPr id="28" name="Цилиндр 27"/>
            <p:cNvSpPr/>
            <p:nvPr/>
          </p:nvSpPr>
          <p:spPr>
            <a:xfrm rot="3557179">
              <a:off x="6347162" y="4882649"/>
              <a:ext cx="70298" cy="610696"/>
            </a:xfrm>
            <a:prstGeom prst="can">
              <a:avLst/>
            </a:prstGeom>
            <a:solidFill>
              <a:srgbClr val="90CDD7">
                <a:lumMod val="5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77268">
                <a:defRPr/>
              </a:pPr>
              <a:endParaRPr lang="ru-RU" sz="1951" kern="0" dirty="0">
                <a:solidFill>
                  <a:srgbClr val="08486B"/>
                </a:solidFill>
                <a:latin typeface="Microsoft Sans Serif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78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5F091-A418-48E2-B21B-9DD2A9739E1C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21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969852" y="1102588"/>
            <a:ext cx="7903584" cy="400722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b="1" dirty="0">
              <a:solidFill>
                <a:srgbClr val="000000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1784648" y="114385"/>
            <a:ext cx="5831386" cy="88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ru-RU" sz="1846" dirty="0">
                <a:solidFill>
                  <a:srgbClr val="002060"/>
                </a:solidFill>
              </a:rPr>
              <a:t>Карты потока создания ценности  применяются для отражения трёх состояний процесса </a:t>
            </a:r>
          </a:p>
        </p:txBody>
      </p:sp>
      <p:sp>
        <p:nvSpPr>
          <p:cNvPr id="24" name="Content Placeholder 3"/>
          <p:cNvSpPr txBox="1">
            <a:spLocks/>
          </p:cNvSpPr>
          <p:nvPr/>
        </p:nvSpPr>
        <p:spPr bwMode="auto">
          <a:xfrm>
            <a:off x="709943" y="1302951"/>
            <a:ext cx="8785052" cy="354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002060"/>
                </a:solidFill>
              </a:rPr>
              <a:t>ТЕКУЩЕЕ </a:t>
            </a:r>
            <a:r>
              <a:rPr lang="ru-RU" sz="1800" dirty="0">
                <a:solidFill>
                  <a:srgbClr val="002060"/>
                </a:solidFill>
              </a:rPr>
              <a:t>– с  фактическими показателями на рассматриваемую дату.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solidFill>
                <a:srgbClr val="00206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solidFill>
                <a:srgbClr val="00206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002060"/>
                </a:solidFill>
              </a:rPr>
              <a:t>ЦЕЛЕВОЕ </a:t>
            </a:r>
            <a:r>
              <a:rPr lang="ru-RU" sz="1800" dirty="0">
                <a:solidFill>
                  <a:srgbClr val="002060"/>
                </a:solidFill>
              </a:rPr>
              <a:t>– с установленными целями по преобразованию и проработанными мероприятиями по достижению установленных целей. В целевом состоянии должны быть устранены проблемы, выявленные в текущем.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solidFill>
                <a:srgbClr val="00206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800" dirty="0">
              <a:solidFill>
                <a:srgbClr val="00206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>
                <a:solidFill>
                  <a:srgbClr val="002060"/>
                </a:solidFill>
              </a:rPr>
              <a:t>ИДЕАЛЬНОЕ </a:t>
            </a:r>
            <a:r>
              <a:rPr lang="ru-RU" sz="1800" dirty="0">
                <a:solidFill>
                  <a:srgbClr val="002060"/>
                </a:solidFill>
              </a:rPr>
              <a:t>- эталон, к которому необходимо стремиться.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2060"/>
                </a:solidFill>
              </a:rPr>
              <a:t>Как правило, этот поток обладает следующими качествами: </a:t>
            </a:r>
          </a:p>
          <a:p>
            <a:pPr marL="263781" indent="-263781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прямоточность – отсутствие пересечений с другими потоками, изолированность; </a:t>
            </a:r>
          </a:p>
          <a:p>
            <a:pPr marL="263781" indent="-263781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гибкость – возможность оперативной настройки под различные проекты НИОКР, быстрая перебалансировка используемых ресурсов и привлечение дополнительных необходимых ресурсов; </a:t>
            </a:r>
          </a:p>
          <a:p>
            <a:pPr marL="263781" indent="-263781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прозрачность – визуализация всех действий, происходящих в потоке; </a:t>
            </a:r>
          </a:p>
          <a:p>
            <a:pPr marL="263781" indent="-263781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</a:rPr>
              <a:t>минимально возможная длина, время протекания, количество задействованных ресурсов, отсутствие брака.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87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5F091-A418-48E2-B21B-9DD2A9739E1C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22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1383582" y="-15081"/>
            <a:ext cx="6646182" cy="88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ru-RU" altLang="ru-RU" sz="1934" dirty="0">
                <a:solidFill>
                  <a:srgbClr val="002060"/>
                </a:solidFill>
              </a:rPr>
              <a:t>Особенности картирования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388474" y="5078487"/>
            <a:ext cx="6867401" cy="1201978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080" tIns="44040" rIns="88080" bIns="4404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110" b="1" dirty="0">
                <a:solidFill>
                  <a:srgbClr val="002060"/>
                </a:solidFill>
              </a:rPr>
              <a:t>Увидеть все своими глазами! Отражать так, как оно есть на самом деле! Указывать показатели опираясь на факты, которые лично наблюдали! </a:t>
            </a: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665016" y="1243265"/>
            <a:ext cx="2848732" cy="3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defTabSz="903172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2060"/>
                </a:solidFill>
              </a:rPr>
              <a:t>Процесс, какой он есть на Ваш взгляд</a:t>
            </a:r>
            <a:r>
              <a:rPr lang="ru-RU" sz="1230" dirty="0">
                <a:solidFill>
                  <a:srgbClr val="1D6780"/>
                </a:solidFill>
                <a:latin typeface="Calibri"/>
              </a:rPr>
              <a:t>…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74956" y="1751589"/>
            <a:ext cx="2839561" cy="711153"/>
            <a:chOff x="1800056" y="2435767"/>
            <a:chExt cx="2339398" cy="769037"/>
          </a:xfrm>
          <a:solidFill>
            <a:srgbClr val="A5D6D5"/>
          </a:solidFill>
        </p:grpSpPr>
        <p:grpSp>
          <p:nvGrpSpPr>
            <p:cNvPr id="12" name="Группа 11"/>
            <p:cNvGrpSpPr/>
            <p:nvPr/>
          </p:nvGrpSpPr>
          <p:grpSpPr>
            <a:xfrm>
              <a:off x="1800056" y="2435767"/>
              <a:ext cx="2048498" cy="769037"/>
              <a:chOff x="1384959" y="1662817"/>
              <a:chExt cx="1768793" cy="595187"/>
            </a:xfrm>
            <a:grpFill/>
          </p:grpSpPr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>
                <a:off x="1543651" y="2197469"/>
                <a:ext cx="679887" cy="1556"/>
              </a:xfrm>
              <a:prstGeom prst="line">
                <a:avLst/>
              </a:prstGeom>
              <a:grpFill/>
              <a:ln w="28575">
                <a:solidFill>
                  <a:srgbClr val="1D6780"/>
                </a:solidFill>
                <a:round/>
                <a:headEnd/>
                <a:tailEnd/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7" name="Rectangle 41"/>
              <p:cNvSpPr>
                <a:spLocks noChangeArrowheads="1"/>
              </p:cNvSpPr>
              <p:nvPr/>
            </p:nvSpPr>
            <p:spPr bwMode="auto">
              <a:xfrm>
                <a:off x="1653854" y="1662817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8" name="Rectangle 42"/>
              <p:cNvSpPr>
                <a:spLocks noChangeArrowheads="1"/>
              </p:cNvSpPr>
              <p:nvPr/>
            </p:nvSpPr>
            <p:spPr bwMode="auto">
              <a:xfrm>
                <a:off x="1922749" y="1662817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9" name="Rectangle 43"/>
              <p:cNvSpPr>
                <a:spLocks noChangeArrowheads="1"/>
              </p:cNvSpPr>
              <p:nvPr/>
            </p:nvSpPr>
            <p:spPr bwMode="auto">
              <a:xfrm>
                <a:off x="2998329" y="1662817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3" name="Rectangle 44"/>
              <p:cNvSpPr>
                <a:spLocks noChangeArrowheads="1"/>
              </p:cNvSpPr>
              <p:nvPr/>
            </p:nvSpPr>
            <p:spPr bwMode="auto">
              <a:xfrm>
                <a:off x="1385493" y="2118695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4" name="Rectangle 45"/>
              <p:cNvSpPr>
                <a:spLocks noChangeArrowheads="1"/>
              </p:cNvSpPr>
              <p:nvPr/>
            </p:nvSpPr>
            <p:spPr bwMode="auto">
              <a:xfrm>
                <a:off x="1891114" y="2118695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5" name="Rectangle 59"/>
              <p:cNvSpPr>
                <a:spLocks noChangeArrowheads="1"/>
              </p:cNvSpPr>
              <p:nvPr/>
            </p:nvSpPr>
            <p:spPr bwMode="auto">
              <a:xfrm>
                <a:off x="1384959" y="1662817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6" name="Rectangle 60"/>
              <p:cNvSpPr>
                <a:spLocks noChangeArrowheads="1"/>
              </p:cNvSpPr>
              <p:nvPr/>
            </p:nvSpPr>
            <p:spPr bwMode="auto">
              <a:xfrm>
                <a:off x="2191644" y="1662817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7" name="Rectangle 61"/>
              <p:cNvSpPr>
                <a:spLocks noChangeArrowheads="1"/>
              </p:cNvSpPr>
              <p:nvPr/>
            </p:nvSpPr>
            <p:spPr bwMode="auto">
              <a:xfrm>
                <a:off x="2460539" y="1662817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8" name="Rectangle 62"/>
              <p:cNvSpPr>
                <a:spLocks noChangeArrowheads="1"/>
              </p:cNvSpPr>
              <p:nvPr/>
            </p:nvSpPr>
            <p:spPr bwMode="auto">
              <a:xfrm>
                <a:off x="2729433" y="1662817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9" name="Rectangle 63"/>
              <p:cNvSpPr>
                <a:spLocks noChangeArrowheads="1"/>
              </p:cNvSpPr>
              <p:nvPr/>
            </p:nvSpPr>
            <p:spPr bwMode="auto">
              <a:xfrm>
                <a:off x="1633369" y="2118695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0" name="Rectangle 64"/>
              <p:cNvSpPr>
                <a:spLocks noChangeArrowheads="1"/>
              </p:cNvSpPr>
              <p:nvPr/>
            </p:nvSpPr>
            <p:spPr bwMode="auto">
              <a:xfrm>
                <a:off x="2198206" y="2118695"/>
                <a:ext cx="155423" cy="139309"/>
              </a:xfrm>
              <a:prstGeom prst="rect">
                <a:avLst/>
              </a:prstGeom>
              <a:grpFill/>
              <a:ln w="28575">
                <a:solidFill>
                  <a:srgbClr val="1D6780"/>
                </a:solidFill>
              </a:ln>
              <a:extLst/>
            </p:spPr>
            <p:txBody>
              <a:bodyPr lIns="78779" tIns="39390" rIns="78779" bIns="39390"/>
              <a:lstStyle/>
              <a:p>
                <a:pPr defTabSz="9031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967" kern="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cxnSp>
          <p:nvCxnSpPr>
            <p:cNvPr id="13" name="Прямая со стрелкой 12"/>
            <p:cNvCxnSpPr>
              <a:stCxn id="23" idx="0"/>
              <a:endCxn id="25" idx="2"/>
            </p:cNvCxnSpPr>
            <p:nvPr/>
          </p:nvCxnSpPr>
          <p:spPr>
            <a:xfrm flipH="1" flipV="1">
              <a:off x="1890057" y="2615769"/>
              <a:ext cx="618" cy="409038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14" name="Прямая со стрелкой 13"/>
            <p:cNvCxnSpPr>
              <a:stCxn id="26" idx="2"/>
              <a:endCxn id="30" idx="0"/>
            </p:cNvCxnSpPr>
            <p:nvPr/>
          </p:nvCxnSpPr>
          <p:spPr>
            <a:xfrm>
              <a:off x="2824304" y="2615769"/>
              <a:ext cx="7600" cy="409038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15" name="Прямая со стрелкой 14"/>
            <p:cNvCxnSpPr/>
            <p:nvPr/>
          </p:nvCxnSpPr>
          <p:spPr>
            <a:xfrm flipV="1">
              <a:off x="1980062" y="2520463"/>
              <a:ext cx="2159392" cy="16732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</p:grpSp>
      <p:sp>
        <p:nvSpPr>
          <p:cNvPr id="31" name="Rectangle 47"/>
          <p:cNvSpPr>
            <a:spLocks noChangeArrowheads="1"/>
          </p:cNvSpPr>
          <p:nvPr/>
        </p:nvSpPr>
        <p:spPr bwMode="auto">
          <a:xfrm>
            <a:off x="585042" y="2646961"/>
            <a:ext cx="2848732" cy="3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defTabSz="903172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2060"/>
                </a:solidFill>
              </a:rPr>
              <a:t>Процесс, какой он есть на самом деле </a:t>
            </a:r>
          </a:p>
          <a:p>
            <a:pPr defTabSz="903172" fontAlgn="base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rgbClr val="002060"/>
                </a:solidFill>
              </a:rPr>
              <a:t>(текущее состояние)</a:t>
            </a:r>
          </a:p>
        </p:txBody>
      </p:sp>
      <p:sp>
        <p:nvSpPr>
          <p:cNvPr id="32" name="Rectangle 48"/>
          <p:cNvSpPr>
            <a:spLocks noChangeArrowheads="1"/>
          </p:cNvSpPr>
          <p:nvPr/>
        </p:nvSpPr>
        <p:spPr bwMode="auto">
          <a:xfrm>
            <a:off x="5040891" y="1797640"/>
            <a:ext cx="65" cy="1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03172" fontAlgn="base">
              <a:spcBef>
                <a:spcPct val="0"/>
              </a:spcBef>
              <a:spcAft>
                <a:spcPct val="0"/>
              </a:spcAft>
            </a:pPr>
            <a:endParaRPr lang="ru-RU" sz="967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Rectangle 49"/>
          <p:cNvSpPr>
            <a:spLocks noChangeArrowheads="1"/>
          </p:cNvSpPr>
          <p:nvPr/>
        </p:nvSpPr>
        <p:spPr bwMode="auto">
          <a:xfrm>
            <a:off x="5562037" y="1794105"/>
            <a:ext cx="65" cy="14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03172" fontAlgn="base">
              <a:spcBef>
                <a:spcPct val="0"/>
              </a:spcBef>
              <a:spcAft>
                <a:spcPct val="0"/>
              </a:spcAft>
            </a:pPr>
            <a:endParaRPr lang="ru-RU" sz="967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784079" y="3374060"/>
            <a:ext cx="2839543" cy="1510926"/>
            <a:chOff x="5231087" y="2236800"/>
            <a:chExt cx="2339383" cy="1633906"/>
          </a:xfrm>
          <a:solidFill>
            <a:srgbClr val="F5A264"/>
          </a:solidFill>
        </p:grpSpPr>
        <p:sp>
          <p:nvSpPr>
            <p:cNvPr id="35" name="Line 27"/>
            <p:cNvSpPr>
              <a:spLocks noChangeShapeType="1"/>
            </p:cNvSpPr>
            <p:nvPr/>
          </p:nvSpPr>
          <p:spPr bwMode="auto">
            <a:xfrm>
              <a:off x="5414873" y="2710453"/>
              <a:ext cx="787401" cy="2010"/>
            </a:xfrm>
            <a:prstGeom prst="line">
              <a:avLst/>
            </a:prstGeom>
            <a:grpFill/>
            <a:ln w="28575">
              <a:solidFill>
                <a:srgbClr val="1D6780"/>
              </a:solidFill>
              <a:round/>
              <a:headEnd/>
              <a:tailEnd/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6" name="Rectangle 41"/>
            <p:cNvSpPr>
              <a:spLocks noChangeArrowheads="1"/>
            </p:cNvSpPr>
            <p:nvPr/>
          </p:nvSpPr>
          <p:spPr bwMode="auto">
            <a:xfrm>
              <a:off x="5542505" y="2236800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7" name="Rectangle 42"/>
            <p:cNvSpPr>
              <a:spLocks noChangeArrowheads="1"/>
            </p:cNvSpPr>
            <p:nvPr/>
          </p:nvSpPr>
          <p:spPr bwMode="auto">
            <a:xfrm>
              <a:off x="5853919" y="2236800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7099585" y="2236800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39" name="Rectangle 44"/>
            <p:cNvSpPr>
              <a:spLocks noChangeArrowheads="1"/>
            </p:cNvSpPr>
            <p:nvPr/>
          </p:nvSpPr>
          <p:spPr bwMode="auto">
            <a:xfrm>
              <a:off x="5231706" y="2620096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0" name="Rectangle 45"/>
            <p:cNvSpPr>
              <a:spLocks noChangeArrowheads="1"/>
            </p:cNvSpPr>
            <p:nvPr/>
          </p:nvSpPr>
          <p:spPr bwMode="auto">
            <a:xfrm>
              <a:off x="5817282" y="2620096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1" name="Rectangle 59"/>
            <p:cNvSpPr>
              <a:spLocks noChangeArrowheads="1"/>
            </p:cNvSpPr>
            <p:nvPr/>
          </p:nvSpPr>
          <p:spPr bwMode="auto">
            <a:xfrm>
              <a:off x="5231087" y="2236800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2" name="Rectangle 60"/>
            <p:cNvSpPr>
              <a:spLocks noChangeArrowheads="1"/>
            </p:cNvSpPr>
            <p:nvPr/>
          </p:nvSpPr>
          <p:spPr bwMode="auto">
            <a:xfrm>
              <a:off x="6165338" y="2236800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3" name="Rectangle 61"/>
            <p:cNvSpPr>
              <a:spLocks noChangeArrowheads="1"/>
            </p:cNvSpPr>
            <p:nvPr/>
          </p:nvSpPr>
          <p:spPr bwMode="auto">
            <a:xfrm>
              <a:off x="6476752" y="2236800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" name="Rectangle 62"/>
            <p:cNvSpPr>
              <a:spLocks noChangeArrowheads="1"/>
            </p:cNvSpPr>
            <p:nvPr/>
          </p:nvSpPr>
          <p:spPr bwMode="auto">
            <a:xfrm>
              <a:off x="6788168" y="2236800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5" name="Rectangle 63"/>
            <p:cNvSpPr>
              <a:spLocks noChangeArrowheads="1"/>
            </p:cNvSpPr>
            <p:nvPr/>
          </p:nvSpPr>
          <p:spPr bwMode="auto">
            <a:xfrm>
              <a:off x="5518781" y="2620096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6" name="Rectangle 64"/>
            <p:cNvSpPr>
              <a:spLocks noChangeArrowheads="1"/>
            </p:cNvSpPr>
            <p:nvPr/>
          </p:nvSpPr>
          <p:spPr bwMode="auto">
            <a:xfrm>
              <a:off x="6172935" y="2620096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47" name="Прямая со стрелкой 46"/>
            <p:cNvCxnSpPr>
              <a:stCxn id="39" idx="0"/>
              <a:endCxn id="41" idx="2"/>
            </p:cNvCxnSpPr>
            <p:nvPr/>
          </p:nvCxnSpPr>
          <p:spPr>
            <a:xfrm flipH="1" flipV="1">
              <a:off x="5321078" y="2416811"/>
              <a:ext cx="618" cy="203297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48" name="Прямая со стрелкой 47"/>
            <p:cNvCxnSpPr>
              <a:stCxn id="42" idx="2"/>
              <a:endCxn id="46" idx="0"/>
            </p:cNvCxnSpPr>
            <p:nvPr/>
          </p:nvCxnSpPr>
          <p:spPr>
            <a:xfrm>
              <a:off x="6255338" y="2416811"/>
              <a:ext cx="7599" cy="203297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49" name="Прямая со стрелкой 48"/>
            <p:cNvCxnSpPr/>
            <p:nvPr/>
          </p:nvCxnSpPr>
          <p:spPr>
            <a:xfrm flipV="1">
              <a:off x="5411078" y="2321498"/>
              <a:ext cx="2159392" cy="16732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sp>
          <p:nvSpPr>
            <p:cNvPr id="50" name="Rectangle 63"/>
            <p:cNvSpPr>
              <a:spLocks noChangeArrowheads="1"/>
            </p:cNvSpPr>
            <p:nvPr/>
          </p:nvSpPr>
          <p:spPr bwMode="auto">
            <a:xfrm>
              <a:off x="5545450" y="2966807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1" name="Соединительная линия уступом 50"/>
            <p:cNvCxnSpPr>
              <a:stCxn id="50" idx="3"/>
              <a:endCxn id="43" idx="2"/>
            </p:cNvCxnSpPr>
            <p:nvPr/>
          </p:nvCxnSpPr>
          <p:spPr>
            <a:xfrm flipV="1">
              <a:off x="5725441" y="2416812"/>
              <a:ext cx="841303" cy="640007"/>
            </a:xfrm>
            <a:prstGeom prst="bentConnector2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sp>
          <p:nvSpPr>
            <p:cNvPr id="52" name="Rectangle 44"/>
            <p:cNvSpPr>
              <a:spLocks noChangeArrowheads="1"/>
            </p:cNvSpPr>
            <p:nvPr/>
          </p:nvSpPr>
          <p:spPr bwMode="auto">
            <a:xfrm>
              <a:off x="5875597" y="3286847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3" name="Rectangle 45"/>
            <p:cNvSpPr>
              <a:spLocks noChangeArrowheads="1"/>
            </p:cNvSpPr>
            <p:nvPr/>
          </p:nvSpPr>
          <p:spPr bwMode="auto">
            <a:xfrm>
              <a:off x="6503081" y="3286847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" name="Rectangle 63"/>
            <p:cNvSpPr>
              <a:spLocks noChangeArrowheads="1"/>
            </p:cNvSpPr>
            <p:nvPr/>
          </p:nvSpPr>
          <p:spPr bwMode="auto">
            <a:xfrm>
              <a:off x="6189339" y="3286847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" name="Rectangle 64"/>
            <p:cNvSpPr>
              <a:spLocks noChangeArrowheads="1"/>
            </p:cNvSpPr>
            <p:nvPr/>
          </p:nvSpPr>
          <p:spPr bwMode="auto">
            <a:xfrm>
              <a:off x="6816826" y="3286847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6" name="Rectangle 44"/>
            <p:cNvSpPr>
              <a:spLocks noChangeArrowheads="1"/>
            </p:cNvSpPr>
            <p:nvPr/>
          </p:nvSpPr>
          <p:spPr bwMode="auto">
            <a:xfrm>
              <a:off x="6831184" y="2934212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7" name="Rectangle 63"/>
            <p:cNvSpPr>
              <a:spLocks noChangeArrowheads="1"/>
            </p:cNvSpPr>
            <p:nvPr/>
          </p:nvSpPr>
          <p:spPr bwMode="auto">
            <a:xfrm>
              <a:off x="7118257" y="2934212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58" name="Прямая соединительная линия 57"/>
            <p:cNvCxnSpPr>
              <a:stCxn id="56" idx="3"/>
              <a:endCxn id="57" idx="1"/>
            </p:cNvCxnSpPr>
            <p:nvPr/>
          </p:nvCxnSpPr>
          <p:spPr>
            <a:xfrm>
              <a:off x="7011177" y="3024212"/>
              <a:ext cx="107073" cy="0"/>
            </a:xfrm>
            <a:prstGeom prst="line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</a:ln>
            <a:effectLst/>
          </p:spPr>
        </p:cxnSp>
        <p:sp>
          <p:nvSpPr>
            <p:cNvPr id="59" name="Rectangle 44"/>
            <p:cNvSpPr>
              <a:spLocks noChangeArrowheads="1"/>
            </p:cNvSpPr>
            <p:nvPr/>
          </p:nvSpPr>
          <p:spPr bwMode="auto">
            <a:xfrm>
              <a:off x="5913695" y="3679277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0" name="Rectangle 63"/>
            <p:cNvSpPr>
              <a:spLocks noChangeArrowheads="1"/>
            </p:cNvSpPr>
            <p:nvPr/>
          </p:nvSpPr>
          <p:spPr bwMode="auto">
            <a:xfrm>
              <a:off x="6372881" y="3684992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1" name="Rectangle 64"/>
            <p:cNvSpPr>
              <a:spLocks noChangeArrowheads="1"/>
            </p:cNvSpPr>
            <p:nvPr/>
          </p:nvSpPr>
          <p:spPr bwMode="auto">
            <a:xfrm>
              <a:off x="6832065" y="3690706"/>
              <a:ext cx="180001" cy="180000"/>
            </a:xfrm>
            <a:prstGeom prst="rect">
              <a:avLst/>
            </a:prstGeom>
            <a:grpFill/>
            <a:ln w="28575">
              <a:solidFill>
                <a:srgbClr val="1D6780"/>
              </a:solidFill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2" name="Line 27"/>
            <p:cNvSpPr>
              <a:spLocks noChangeShapeType="1"/>
            </p:cNvSpPr>
            <p:nvPr/>
          </p:nvSpPr>
          <p:spPr bwMode="auto">
            <a:xfrm>
              <a:off x="6096864" y="3781062"/>
              <a:ext cx="787401" cy="2010"/>
            </a:xfrm>
            <a:prstGeom prst="line">
              <a:avLst/>
            </a:prstGeom>
            <a:grpFill/>
            <a:ln w="28575">
              <a:solidFill>
                <a:srgbClr val="1D6780"/>
              </a:solidFill>
              <a:round/>
              <a:headEnd/>
              <a:tailEnd/>
            </a:ln>
            <a:extLst/>
          </p:spPr>
          <p:txBody>
            <a:bodyPr lIns="78689" tIns="39345" rIns="78689" bIns="39345"/>
            <a:lstStyle/>
            <a:p>
              <a:pPr defTabSz="90317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67" kern="0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63" name="Соединительная линия уступом 62"/>
            <p:cNvCxnSpPr>
              <a:stCxn id="50" idx="2"/>
              <a:endCxn id="52" idx="1"/>
            </p:cNvCxnSpPr>
            <p:nvPr/>
          </p:nvCxnSpPr>
          <p:spPr>
            <a:xfrm rot="16200000" flipH="1">
              <a:off x="5640491" y="3141758"/>
              <a:ext cx="230040" cy="240145"/>
            </a:xfrm>
            <a:prstGeom prst="bentConnector2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64" name="Соединительная линия уступом 63"/>
            <p:cNvCxnSpPr>
              <a:endCxn id="38" idx="2"/>
            </p:cNvCxnSpPr>
            <p:nvPr/>
          </p:nvCxnSpPr>
          <p:spPr>
            <a:xfrm rot="5400000" flipH="1" flipV="1">
              <a:off x="6143968" y="2331589"/>
              <a:ext cx="960399" cy="1130822"/>
            </a:xfrm>
            <a:prstGeom prst="bentConnector3">
              <a:avLst>
                <a:gd name="adj1" fmla="val -1400"/>
              </a:avLst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65" name="Прямая со стрелкой 64"/>
            <p:cNvCxnSpPr/>
            <p:nvPr/>
          </p:nvCxnSpPr>
          <p:spPr>
            <a:xfrm flipH="1" flipV="1">
              <a:off x="6886108" y="2461108"/>
              <a:ext cx="618" cy="409038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66" name="Прямая со стрелкой 65"/>
            <p:cNvCxnSpPr/>
            <p:nvPr/>
          </p:nvCxnSpPr>
          <p:spPr>
            <a:xfrm>
              <a:off x="5984829" y="3483612"/>
              <a:ext cx="7599" cy="203297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  <p:cxnSp>
          <p:nvCxnSpPr>
            <p:cNvPr id="67" name="Прямая со стрелкой 66"/>
            <p:cNvCxnSpPr/>
            <p:nvPr/>
          </p:nvCxnSpPr>
          <p:spPr>
            <a:xfrm flipH="1" flipV="1">
              <a:off x="6902231" y="3472181"/>
              <a:ext cx="618" cy="203297"/>
            </a:xfrm>
            <a:prstGeom prst="straightConnector1">
              <a:avLst/>
            </a:prstGeom>
            <a:grpFill/>
            <a:ln w="28575" cap="flat" cmpd="sng" algn="ctr">
              <a:solidFill>
                <a:srgbClr val="1D6780"/>
              </a:solidFill>
              <a:prstDash val="solid"/>
              <a:tailEnd type="triangle"/>
            </a:ln>
            <a:effectLst/>
          </p:spPr>
        </p:cxnSp>
      </p:grpSp>
      <p:sp>
        <p:nvSpPr>
          <p:cNvPr id="68" name="Объект 2"/>
          <p:cNvSpPr txBox="1">
            <a:spLocks/>
          </p:cNvSpPr>
          <p:nvPr/>
        </p:nvSpPr>
        <p:spPr>
          <a:xfrm>
            <a:off x="4861963" y="1553140"/>
            <a:ext cx="4145643" cy="33951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7312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312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513" indent="-179757" algn="l" defTabSz="1027312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9513" indent="-179757" algn="l" defTabSz="1027312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312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5105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8762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2416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6071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249" indent="-158249" defTabSz="90317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59" b="0" dirty="0">
                <a:solidFill>
                  <a:srgbClr val="002060"/>
                </a:solidFill>
              </a:rPr>
              <a:t>Привлекайте людей, которые знают процесс «как есть».</a:t>
            </a:r>
          </a:p>
          <a:p>
            <a:pPr marL="158249" indent="-158249" defTabSz="90317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59" b="0" dirty="0">
                <a:solidFill>
                  <a:srgbClr val="002060"/>
                </a:solidFill>
              </a:rPr>
              <a:t>Уточните границы процесса.</a:t>
            </a:r>
          </a:p>
          <a:p>
            <a:pPr marL="158249" indent="-158249" defTabSz="90317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59" b="0" dirty="0">
                <a:solidFill>
                  <a:srgbClr val="002060"/>
                </a:solidFill>
              </a:rPr>
              <a:t>Используйте для описания шагов формат глагол-имя </a:t>
            </a:r>
            <a:r>
              <a:rPr lang="ru-RU" sz="1759" b="0" dirty="0" smtClean="0">
                <a:solidFill>
                  <a:srgbClr val="002060"/>
                </a:solidFill>
              </a:rPr>
              <a:t> </a:t>
            </a:r>
            <a:r>
              <a:rPr lang="ru-RU" sz="1759" b="0" dirty="0">
                <a:solidFill>
                  <a:srgbClr val="002060"/>
                </a:solidFill>
              </a:rPr>
              <a:t>(например «подписывает контракт» или «подписание контракта», а не просто «контракт»). </a:t>
            </a:r>
          </a:p>
          <a:p>
            <a:pPr marL="158249" indent="-158249" defTabSz="903172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759" b="0" dirty="0">
                <a:solidFill>
                  <a:srgbClr val="002060"/>
                </a:solidFill>
              </a:rPr>
              <a:t>Не начинайте улучшать </a:t>
            </a:r>
            <a:r>
              <a:rPr lang="ru-RU" sz="1759" b="0" dirty="0" smtClean="0">
                <a:solidFill>
                  <a:srgbClr val="002060"/>
                </a:solidFill>
              </a:rPr>
              <a:t>процесс не описав его текущее состояние со всеми проблемами.</a:t>
            </a:r>
            <a:endParaRPr lang="ru-RU" sz="1759" b="0" dirty="0">
              <a:solidFill>
                <a:srgbClr val="002060"/>
              </a:solidFill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98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6FC85-AF4B-4483-8254-953E70425417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23</a:t>
            </a:fld>
            <a:endParaRPr lang="ru-RU">
              <a:solidFill>
                <a:srgbClr val="003274"/>
              </a:solidFill>
            </a:endParaRPr>
          </a:p>
        </p:txBody>
      </p:sp>
      <p:pic>
        <p:nvPicPr>
          <p:cNvPr id="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256" y="135384"/>
            <a:ext cx="955620" cy="66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53493" y="334873"/>
            <a:ext cx="4141647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838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449" dirty="0">
                <a:solidFill>
                  <a:srgbClr val="002060"/>
                </a:solidFill>
              </a:rPr>
              <a:t>Графические обозначения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30698" y="1459572"/>
          <a:ext cx="8636875" cy="49442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229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Символ </a:t>
                      </a:r>
                      <a:endParaRPr lang="ru-RU" sz="14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Описание </a:t>
                      </a:r>
                      <a:endParaRPr lang="ru-RU" sz="1400" dirty="0"/>
                    </a:p>
                  </a:txBody>
                  <a:tcPr marL="93297" marR="93297" marT="46649" marB="4664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2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/>
                        <a:t>Указывает перемещение продукта от одной операции к другой</a:t>
                      </a:r>
                      <a:endParaRPr lang="ru-RU" sz="1400" dirty="0"/>
                    </a:p>
                  </a:txBody>
                  <a:tcPr marL="93297" marR="93297" marT="183656" marB="4664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2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pPr marL="0" algn="just" defTabSz="896017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Указывает места соединения появления информации и возникновения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183656" marB="4664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2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3297" marR="93297" marT="183656" marB="46649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Технологическая операция, рабочее место</a:t>
                      </a:r>
                      <a:endParaRPr lang="ru-RU" sz="1400" dirty="0"/>
                    </a:p>
                  </a:txBody>
                  <a:tcPr marL="93297" marR="93297" marT="183656" marB="4664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2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Место</a:t>
                      </a:r>
                      <a:r>
                        <a:rPr lang="ru-RU" sz="1400" baseline="0" dirty="0" smtClean="0"/>
                        <a:t> складирования материалов не имеющее правил хранения</a:t>
                      </a:r>
                      <a:endParaRPr lang="ru-RU" sz="1400" dirty="0"/>
                    </a:p>
                  </a:txBody>
                  <a:tcPr marL="93297" marR="93297" marT="183656" marB="4664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69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Передача</a:t>
                      </a:r>
                      <a:r>
                        <a:rPr lang="ru-RU" sz="1400" baseline="0" dirty="0" smtClean="0"/>
                        <a:t> информационных сигналов посредством электроники (рации, телефон, </a:t>
                      </a:r>
                      <a:r>
                        <a:rPr lang="en-US" sz="1400" baseline="0" dirty="0" smtClean="0"/>
                        <a:t>e-mail</a:t>
                      </a:r>
                      <a:r>
                        <a:rPr lang="ru-RU" sz="1400" baseline="0" dirty="0" smtClean="0"/>
                        <a:t> и т.д.</a:t>
                      </a:r>
                      <a:endParaRPr lang="ru-RU" sz="1400" dirty="0"/>
                    </a:p>
                  </a:txBody>
                  <a:tcPr marL="93297" marR="93297" marT="183656" marB="4664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2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Описание проблемы в месте ее возникновения </a:t>
                      </a:r>
                      <a:endParaRPr lang="ru-RU" sz="1400" dirty="0"/>
                    </a:p>
                  </a:txBody>
                  <a:tcPr marL="93297" marR="93297" marT="183656" marB="4664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2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93297" marR="93297" marT="46649" marB="46649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Описание предлагаемого решения в</a:t>
                      </a:r>
                      <a:r>
                        <a:rPr lang="ru-RU" sz="1400" baseline="0" dirty="0" smtClean="0"/>
                        <a:t> месте устранения проблемы</a:t>
                      </a:r>
                      <a:endParaRPr lang="ru-RU" sz="1400" dirty="0"/>
                    </a:p>
                  </a:txBody>
                  <a:tcPr marL="93297" marR="93297" marT="183656" marB="4664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>
            <a:off x="1396040" y="2358349"/>
            <a:ext cx="518318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396040" y="2980331"/>
            <a:ext cx="518318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350687" y="3355437"/>
            <a:ext cx="570150" cy="4535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414142"/>
              </a:solidFill>
            </a:endParaRPr>
          </a:p>
        </p:txBody>
      </p:sp>
      <p:sp>
        <p:nvSpPr>
          <p:cNvPr id="12" name="Arc 153"/>
          <p:cNvSpPr>
            <a:spLocks/>
          </p:cNvSpPr>
          <p:nvPr/>
        </p:nvSpPr>
        <p:spPr bwMode="auto">
          <a:xfrm>
            <a:off x="1602923" y="3977419"/>
            <a:ext cx="171418" cy="308661"/>
          </a:xfrm>
          <a:custGeom>
            <a:avLst/>
            <a:gdLst>
              <a:gd name="T0" fmla="*/ 0 w 21600"/>
              <a:gd name="T1" fmla="*/ 0 h 21600"/>
              <a:gd name="T2" fmla="*/ 280 w 21600"/>
              <a:gd name="T3" fmla="*/ 519 h 21600"/>
              <a:gd name="T4" fmla="*/ 0 w 21600"/>
              <a:gd name="T5" fmla="*/ 519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414142"/>
              </a:solidFill>
            </a:endParaRPr>
          </a:p>
        </p:txBody>
      </p:sp>
      <p:sp>
        <p:nvSpPr>
          <p:cNvPr id="13" name="Arc 154"/>
          <p:cNvSpPr>
            <a:spLocks/>
          </p:cNvSpPr>
          <p:nvPr/>
        </p:nvSpPr>
        <p:spPr bwMode="auto">
          <a:xfrm flipH="1">
            <a:off x="1467624" y="3977419"/>
            <a:ext cx="132236" cy="308661"/>
          </a:xfrm>
          <a:custGeom>
            <a:avLst/>
            <a:gdLst>
              <a:gd name="T0" fmla="*/ 0 w 21600"/>
              <a:gd name="T1" fmla="*/ 0 h 21600"/>
              <a:gd name="T2" fmla="*/ 216 w 21600"/>
              <a:gd name="T3" fmla="*/ 519 h 21600"/>
              <a:gd name="T4" fmla="*/ 0 w 21600"/>
              <a:gd name="T5" fmla="*/ 519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414142"/>
              </a:solidFill>
            </a:endParaRPr>
          </a:p>
        </p:txBody>
      </p:sp>
      <p:sp>
        <p:nvSpPr>
          <p:cNvPr id="14" name="Arc 156"/>
          <p:cNvSpPr>
            <a:spLocks/>
          </p:cNvSpPr>
          <p:nvPr/>
        </p:nvSpPr>
        <p:spPr bwMode="auto">
          <a:xfrm flipH="1" flipV="1">
            <a:off x="1335388" y="4276564"/>
            <a:ext cx="131624" cy="67799"/>
          </a:xfrm>
          <a:custGeom>
            <a:avLst/>
            <a:gdLst>
              <a:gd name="T0" fmla="*/ 0 w 21463"/>
              <a:gd name="T1" fmla="*/ 101 h 21274"/>
              <a:gd name="T2" fmla="*/ 178 w 21463"/>
              <a:gd name="T3" fmla="*/ 0 h 21274"/>
              <a:gd name="T4" fmla="*/ 215 w 21463"/>
              <a:gd name="T5" fmla="*/ 114 h 212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463" h="21274" fill="none" extrusionOk="0">
                <a:moveTo>
                  <a:pt x="0" y="18842"/>
                </a:moveTo>
                <a:cubicBezTo>
                  <a:pt x="1078" y="9326"/>
                  <a:pt x="8293" y="1656"/>
                  <a:pt x="17725" y="-1"/>
                </a:cubicBezTo>
              </a:path>
              <a:path w="21463" h="21274" stroke="0" extrusionOk="0">
                <a:moveTo>
                  <a:pt x="0" y="18842"/>
                </a:moveTo>
                <a:cubicBezTo>
                  <a:pt x="1078" y="9326"/>
                  <a:pt x="8293" y="1656"/>
                  <a:pt x="17725" y="-1"/>
                </a:cubicBezTo>
                <a:lnTo>
                  <a:pt x="21463" y="21274"/>
                </a:lnTo>
                <a:lnTo>
                  <a:pt x="0" y="18842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414142"/>
              </a:solidFill>
            </a:endParaRPr>
          </a:p>
        </p:txBody>
      </p:sp>
      <p:sp>
        <p:nvSpPr>
          <p:cNvPr id="15" name="Arc 157"/>
          <p:cNvSpPr>
            <a:spLocks/>
          </p:cNvSpPr>
          <p:nvPr/>
        </p:nvSpPr>
        <p:spPr bwMode="auto">
          <a:xfrm flipV="1">
            <a:off x="1774342" y="4275969"/>
            <a:ext cx="137135" cy="70772"/>
          </a:xfrm>
          <a:custGeom>
            <a:avLst/>
            <a:gdLst>
              <a:gd name="T0" fmla="*/ 0 w 21463"/>
              <a:gd name="T1" fmla="*/ 105 h 21274"/>
              <a:gd name="T2" fmla="*/ 185 w 21463"/>
              <a:gd name="T3" fmla="*/ 0 h 21274"/>
              <a:gd name="T4" fmla="*/ 224 w 21463"/>
              <a:gd name="T5" fmla="*/ 119 h 2127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463" h="21274" fill="none" extrusionOk="0">
                <a:moveTo>
                  <a:pt x="0" y="18842"/>
                </a:moveTo>
                <a:cubicBezTo>
                  <a:pt x="1078" y="9326"/>
                  <a:pt x="8293" y="1656"/>
                  <a:pt x="17725" y="-1"/>
                </a:cubicBezTo>
              </a:path>
              <a:path w="21463" h="21274" stroke="0" extrusionOk="0">
                <a:moveTo>
                  <a:pt x="0" y="18842"/>
                </a:moveTo>
                <a:cubicBezTo>
                  <a:pt x="1078" y="9326"/>
                  <a:pt x="8293" y="1656"/>
                  <a:pt x="17725" y="-1"/>
                </a:cubicBezTo>
                <a:lnTo>
                  <a:pt x="21463" y="21274"/>
                </a:lnTo>
                <a:lnTo>
                  <a:pt x="0" y="18842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414142"/>
              </a:solidFill>
            </a:endParaRPr>
          </a:p>
        </p:txBody>
      </p:sp>
      <p:cxnSp>
        <p:nvCxnSpPr>
          <p:cNvPr id="16" name="AutoShape 158"/>
          <p:cNvCxnSpPr>
            <a:cxnSpLocks noChangeShapeType="1"/>
          </p:cNvCxnSpPr>
          <p:nvPr/>
        </p:nvCxnSpPr>
        <p:spPr bwMode="auto">
          <a:xfrm flipH="1">
            <a:off x="1485379" y="3977419"/>
            <a:ext cx="119381" cy="151654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7" name="AutoShape 159"/>
          <p:cNvCxnSpPr>
            <a:cxnSpLocks noChangeShapeType="1"/>
          </p:cNvCxnSpPr>
          <p:nvPr/>
        </p:nvCxnSpPr>
        <p:spPr bwMode="auto">
          <a:xfrm flipH="1">
            <a:off x="1473136" y="3991097"/>
            <a:ext cx="167745" cy="212910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8" name="AutoShape 160"/>
          <p:cNvCxnSpPr>
            <a:cxnSpLocks noChangeShapeType="1"/>
          </p:cNvCxnSpPr>
          <p:nvPr/>
        </p:nvCxnSpPr>
        <p:spPr bwMode="auto">
          <a:xfrm flipH="1">
            <a:off x="1465788" y="4009535"/>
            <a:ext cx="211824" cy="269408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9" name="AutoShape 161"/>
          <p:cNvCxnSpPr>
            <a:cxnSpLocks noChangeShapeType="1"/>
          </p:cNvCxnSpPr>
          <p:nvPr/>
        </p:nvCxnSpPr>
        <p:spPr bwMode="auto">
          <a:xfrm flipH="1">
            <a:off x="1504358" y="4071385"/>
            <a:ext cx="225292" cy="276545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0" name="AutoShape 162"/>
          <p:cNvCxnSpPr>
            <a:cxnSpLocks noChangeShapeType="1"/>
          </p:cNvCxnSpPr>
          <p:nvPr/>
        </p:nvCxnSpPr>
        <p:spPr bwMode="auto">
          <a:xfrm flipH="1">
            <a:off x="1456605" y="4040460"/>
            <a:ext cx="246720" cy="307471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1" name="AutoShape 163"/>
          <p:cNvCxnSpPr>
            <a:cxnSpLocks noChangeShapeType="1"/>
          </p:cNvCxnSpPr>
          <p:nvPr/>
        </p:nvCxnSpPr>
        <p:spPr bwMode="auto">
          <a:xfrm flipH="1">
            <a:off x="1567415" y="4117774"/>
            <a:ext cx="182438" cy="231347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2" name="AutoShape 165"/>
          <p:cNvCxnSpPr>
            <a:cxnSpLocks noChangeShapeType="1"/>
          </p:cNvCxnSpPr>
          <p:nvPr/>
        </p:nvCxnSpPr>
        <p:spPr bwMode="auto">
          <a:xfrm flipH="1">
            <a:off x="1621901" y="4174868"/>
            <a:ext cx="141420" cy="179605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3" name="AutoShape 166"/>
          <p:cNvCxnSpPr>
            <a:cxnSpLocks noChangeShapeType="1"/>
          </p:cNvCxnSpPr>
          <p:nvPr/>
        </p:nvCxnSpPr>
        <p:spPr bwMode="auto">
          <a:xfrm flipH="1">
            <a:off x="1683735" y="4236718"/>
            <a:ext cx="90607" cy="114781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4" name="AutoShape 167"/>
          <p:cNvCxnSpPr>
            <a:cxnSpLocks noChangeShapeType="1"/>
          </p:cNvCxnSpPr>
          <p:nvPr/>
        </p:nvCxnSpPr>
        <p:spPr bwMode="auto">
          <a:xfrm flipH="1">
            <a:off x="1733936" y="4299758"/>
            <a:ext cx="39181" cy="49362"/>
          </a:xfrm>
          <a:prstGeom prst="straightConnector1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336825" y="4571608"/>
            <a:ext cx="570150" cy="45352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414142"/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1540158" y="4621801"/>
            <a:ext cx="125530" cy="340957"/>
            <a:chOff x="-1263650" y="1354931"/>
            <a:chExt cx="123031" cy="334169"/>
          </a:xfrm>
        </p:grpSpPr>
        <p:cxnSp>
          <p:nvCxnSpPr>
            <p:cNvPr id="29" name="Прямая со стрелкой 28"/>
            <p:cNvCxnSpPr/>
            <p:nvPr/>
          </p:nvCxnSpPr>
          <p:spPr>
            <a:xfrm flipH="1">
              <a:off x="-1263650" y="1473994"/>
              <a:ext cx="106362" cy="215106"/>
            </a:xfrm>
            <a:prstGeom prst="straightConnector1">
              <a:avLst/>
            </a:prstGeom>
            <a:ln w="1905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-1210469" y="1354931"/>
              <a:ext cx="69850" cy="145257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-1210469" y="1473994"/>
              <a:ext cx="53181" cy="26194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Пятно 1 38"/>
          <p:cNvSpPr/>
          <p:nvPr/>
        </p:nvSpPr>
        <p:spPr>
          <a:xfrm>
            <a:off x="1267138" y="5145735"/>
            <a:ext cx="699730" cy="504027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40" name="Облако 39"/>
          <p:cNvSpPr/>
          <p:nvPr/>
        </p:nvSpPr>
        <p:spPr>
          <a:xfrm>
            <a:off x="1336827" y="5810622"/>
            <a:ext cx="550665" cy="466881"/>
          </a:xfrm>
          <a:prstGeom prst="cloud">
            <a:avLst/>
          </a:prstGeom>
          <a:noFill/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 bwMode="auto">
          <a:xfrm>
            <a:off x="381271" y="901838"/>
            <a:ext cx="8886303" cy="59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837" dirty="0">
                <a:solidFill>
                  <a:srgbClr val="002657"/>
                </a:solidFill>
                <a:latin typeface="Arial" charset="0"/>
                <a:cs typeface="Arial" charset="0"/>
              </a:rPr>
              <a:t>Основные условные обозначения для построения карт потока создания ценности в материальном потоке</a:t>
            </a:r>
          </a:p>
        </p:txBody>
      </p:sp>
    </p:spTree>
    <p:extLst>
      <p:ext uri="{BB962C8B-B14F-4D97-AF65-F5344CB8AC3E}">
        <p14:creationId xmlns:p14="http://schemas.microsoft.com/office/powerpoint/2010/main" val="4138312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2693" y="1200208"/>
            <a:ext cx="725365" cy="0"/>
          </a:xfrm>
          <a:custGeom>
            <a:avLst/>
            <a:gdLst/>
            <a:ahLst/>
            <a:cxnLst/>
            <a:rect l="l" t="t" r="r" b="b"/>
            <a:pathLst>
              <a:path w="785812">
                <a:moveTo>
                  <a:pt x="0" y="0"/>
                </a:moveTo>
                <a:lnTo>
                  <a:pt x="785812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74028" y="6048029"/>
            <a:ext cx="206326" cy="2074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</a:pPr>
            <a:r>
              <a:rPr sz="1292" b="1" spc="-5" dirty="0">
                <a:solidFill>
                  <a:srgbClr val="FFFFFF"/>
                </a:solidFill>
              </a:rPr>
              <a:t>27</a:t>
            </a:r>
            <a:endParaRPr sz="1292">
              <a:solidFill>
                <a:srgbClr val="414142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47687" y="1383381"/>
            <a:ext cx="1626342" cy="883644"/>
          </a:xfrm>
          <a:custGeom>
            <a:avLst/>
            <a:gdLst/>
            <a:ahLst/>
            <a:cxnLst/>
            <a:rect l="l" t="t" r="r" b="b"/>
            <a:pathLst>
              <a:path w="1425575" h="804862">
                <a:moveTo>
                  <a:pt x="0" y="804862"/>
                </a:moveTo>
                <a:lnTo>
                  <a:pt x="1425575" y="804862"/>
                </a:lnTo>
                <a:lnTo>
                  <a:pt x="1425575" y="0"/>
                </a:lnTo>
                <a:lnTo>
                  <a:pt x="0" y="0"/>
                </a:lnTo>
                <a:lnTo>
                  <a:pt x="0" y="80486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19433" y="1439066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00B050"/>
          </a:solidFill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19433" y="1611981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19433" y="1611981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19433" y="1779035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19433" y="1779035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19433" y="1947496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19433" y="1947496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47687" y="2417885"/>
            <a:ext cx="1626342" cy="944646"/>
          </a:xfrm>
          <a:custGeom>
            <a:avLst/>
            <a:gdLst/>
            <a:ahLst/>
            <a:cxnLst/>
            <a:rect l="l" t="t" r="r" b="b"/>
            <a:pathLst>
              <a:path w="1425575" h="860425">
                <a:moveTo>
                  <a:pt x="0" y="860425"/>
                </a:moveTo>
                <a:lnTo>
                  <a:pt x="1425575" y="860425"/>
                </a:lnTo>
                <a:lnTo>
                  <a:pt x="1425575" y="0"/>
                </a:lnTo>
                <a:lnTo>
                  <a:pt x="0" y="0"/>
                </a:lnTo>
                <a:lnTo>
                  <a:pt x="0" y="860425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32681" y="2502877"/>
            <a:ext cx="148507" cy="139431"/>
          </a:xfrm>
          <a:custGeom>
            <a:avLst/>
            <a:gdLst/>
            <a:ahLst/>
            <a:cxnLst/>
            <a:rect l="l" t="t" r="r" b="b"/>
            <a:pathLst>
              <a:path w="130175" h="127000">
                <a:moveTo>
                  <a:pt x="0" y="127000"/>
                </a:moveTo>
                <a:lnTo>
                  <a:pt x="130175" y="127000"/>
                </a:lnTo>
                <a:lnTo>
                  <a:pt x="13017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32681" y="2502877"/>
            <a:ext cx="148507" cy="139431"/>
          </a:xfrm>
          <a:custGeom>
            <a:avLst/>
            <a:gdLst/>
            <a:ahLst/>
            <a:cxnLst/>
            <a:rect l="l" t="t" r="r" b="b"/>
            <a:pathLst>
              <a:path w="130175" h="127000">
                <a:moveTo>
                  <a:pt x="0" y="127000"/>
                </a:moveTo>
                <a:lnTo>
                  <a:pt x="130175" y="127000"/>
                </a:lnTo>
                <a:lnTo>
                  <a:pt x="13017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32681" y="2677257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832681" y="2677257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832681" y="2844311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32681" y="2844311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32681" y="3012889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832681" y="3012889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014388" y="2502877"/>
            <a:ext cx="148507" cy="139431"/>
          </a:xfrm>
          <a:custGeom>
            <a:avLst/>
            <a:gdLst/>
            <a:ahLst/>
            <a:cxnLst/>
            <a:rect l="l" t="t" r="r" b="b"/>
            <a:pathLst>
              <a:path w="130175" h="127000">
                <a:moveTo>
                  <a:pt x="0" y="127000"/>
                </a:moveTo>
                <a:lnTo>
                  <a:pt x="130175" y="127000"/>
                </a:lnTo>
                <a:lnTo>
                  <a:pt x="13017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14388" y="2502877"/>
            <a:ext cx="148507" cy="139431"/>
          </a:xfrm>
          <a:custGeom>
            <a:avLst/>
            <a:gdLst/>
            <a:ahLst/>
            <a:cxnLst/>
            <a:rect l="l" t="t" r="r" b="b"/>
            <a:pathLst>
              <a:path w="130175" h="127000">
                <a:moveTo>
                  <a:pt x="0" y="127000"/>
                </a:moveTo>
                <a:lnTo>
                  <a:pt x="130175" y="127000"/>
                </a:lnTo>
                <a:lnTo>
                  <a:pt x="13017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47687" y="3436386"/>
            <a:ext cx="1626342" cy="944646"/>
          </a:xfrm>
          <a:custGeom>
            <a:avLst/>
            <a:gdLst/>
            <a:ahLst/>
            <a:cxnLst/>
            <a:rect l="l" t="t" r="r" b="b"/>
            <a:pathLst>
              <a:path w="1425575" h="860425">
                <a:moveTo>
                  <a:pt x="0" y="860425"/>
                </a:moveTo>
                <a:lnTo>
                  <a:pt x="1425575" y="860425"/>
                </a:lnTo>
                <a:lnTo>
                  <a:pt x="1425575" y="0"/>
                </a:lnTo>
                <a:lnTo>
                  <a:pt x="0" y="0"/>
                </a:lnTo>
                <a:lnTo>
                  <a:pt x="0" y="860425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20958" y="3522843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20958" y="3522843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20958" y="3695641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20958" y="3695641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20958" y="3862695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820958" y="3862695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20958" y="4031273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820958" y="4031273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005595" y="3522843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005595" y="3522843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57996" y="3695641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57996" y="3695641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747687" y="4443047"/>
            <a:ext cx="1626342" cy="944646"/>
          </a:xfrm>
          <a:custGeom>
            <a:avLst/>
            <a:gdLst/>
            <a:ahLst/>
            <a:cxnLst/>
            <a:rect l="l" t="t" r="r" b="b"/>
            <a:pathLst>
              <a:path w="1425575" h="860425">
                <a:moveTo>
                  <a:pt x="0" y="860425"/>
                </a:moveTo>
                <a:lnTo>
                  <a:pt x="1425575" y="860425"/>
                </a:lnTo>
                <a:lnTo>
                  <a:pt x="1425575" y="0"/>
                </a:lnTo>
                <a:lnTo>
                  <a:pt x="0" y="0"/>
                </a:lnTo>
                <a:lnTo>
                  <a:pt x="0" y="860425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829750" y="4538355"/>
            <a:ext cx="148507" cy="139431"/>
          </a:xfrm>
          <a:custGeom>
            <a:avLst/>
            <a:gdLst/>
            <a:ahLst/>
            <a:cxnLst/>
            <a:rect l="l" t="t" r="r" b="b"/>
            <a:pathLst>
              <a:path w="130175" h="127000">
                <a:moveTo>
                  <a:pt x="0" y="127000"/>
                </a:moveTo>
                <a:lnTo>
                  <a:pt x="130175" y="127000"/>
                </a:lnTo>
                <a:lnTo>
                  <a:pt x="13017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29750" y="4538355"/>
            <a:ext cx="148507" cy="139431"/>
          </a:xfrm>
          <a:custGeom>
            <a:avLst/>
            <a:gdLst/>
            <a:ahLst/>
            <a:cxnLst/>
            <a:rect l="l" t="t" r="r" b="b"/>
            <a:pathLst>
              <a:path w="130175" h="127000">
                <a:moveTo>
                  <a:pt x="0" y="127000"/>
                </a:moveTo>
                <a:lnTo>
                  <a:pt x="130175" y="127000"/>
                </a:lnTo>
                <a:lnTo>
                  <a:pt x="13017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829750" y="4712618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829750" y="4712618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829750" y="4879672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829750" y="4879672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829750" y="5048250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829750" y="5048250"/>
            <a:ext cx="148507" cy="137688"/>
          </a:xfrm>
          <a:custGeom>
            <a:avLst/>
            <a:gdLst/>
            <a:ahLst/>
            <a:cxnLst/>
            <a:rect l="l" t="t" r="r" b="b"/>
            <a:pathLst>
              <a:path w="130175" h="125412">
                <a:moveTo>
                  <a:pt x="0" y="125412"/>
                </a:moveTo>
                <a:lnTo>
                  <a:pt x="130175" y="125412"/>
                </a:lnTo>
                <a:lnTo>
                  <a:pt x="13017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011457" y="4538355"/>
            <a:ext cx="146696" cy="139431"/>
          </a:xfrm>
          <a:custGeom>
            <a:avLst/>
            <a:gdLst/>
            <a:ahLst/>
            <a:cxnLst/>
            <a:rect l="l" t="t" r="r" b="b"/>
            <a:pathLst>
              <a:path w="128587" h="127000">
                <a:moveTo>
                  <a:pt x="0" y="127000"/>
                </a:moveTo>
                <a:lnTo>
                  <a:pt x="128587" y="127000"/>
                </a:lnTo>
                <a:lnTo>
                  <a:pt x="128587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011457" y="4538355"/>
            <a:ext cx="146696" cy="139431"/>
          </a:xfrm>
          <a:custGeom>
            <a:avLst/>
            <a:gdLst/>
            <a:ahLst/>
            <a:cxnLst/>
            <a:rect l="l" t="t" r="r" b="b"/>
            <a:pathLst>
              <a:path w="128587" h="127000">
                <a:moveTo>
                  <a:pt x="0" y="127000"/>
                </a:moveTo>
                <a:lnTo>
                  <a:pt x="128587" y="127000"/>
                </a:lnTo>
                <a:lnTo>
                  <a:pt x="128587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165263" y="4712618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165263" y="4712618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333841" y="4879672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333841" y="4879672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747687" y="5517173"/>
            <a:ext cx="1626342" cy="946387"/>
          </a:xfrm>
          <a:custGeom>
            <a:avLst/>
            <a:gdLst/>
            <a:ahLst/>
            <a:cxnLst/>
            <a:rect l="l" t="t" r="r" b="b"/>
            <a:pathLst>
              <a:path w="1425575" h="862012">
                <a:moveTo>
                  <a:pt x="0" y="862012"/>
                </a:moveTo>
                <a:lnTo>
                  <a:pt x="1425575" y="862012"/>
                </a:lnTo>
                <a:lnTo>
                  <a:pt x="1425575" y="0"/>
                </a:lnTo>
                <a:lnTo>
                  <a:pt x="0" y="0"/>
                </a:lnTo>
                <a:lnTo>
                  <a:pt x="0" y="8620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828224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828224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828224" y="5776546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828224" y="5776546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828224" y="5943600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828224" y="5943600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828224" y="6112119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439539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828224" y="6112119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009697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009697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163386" y="5776546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163386" y="5776546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857158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857158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501480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501480" y="5603631"/>
            <a:ext cx="148348" cy="137688"/>
          </a:xfrm>
          <a:custGeom>
            <a:avLst/>
            <a:gdLst/>
            <a:ahLst/>
            <a:cxnLst/>
            <a:rect l="l" t="t" r="r" b="b"/>
            <a:pathLst>
              <a:path w="130035" h="125412">
                <a:moveTo>
                  <a:pt x="0" y="125412"/>
                </a:moveTo>
                <a:lnTo>
                  <a:pt x="130035" y="125412"/>
                </a:lnTo>
                <a:lnTo>
                  <a:pt x="130035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331729" y="5943600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331729" y="5943600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501480" y="6112119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501480" y="6112119"/>
            <a:ext cx="148348" cy="139431"/>
          </a:xfrm>
          <a:custGeom>
            <a:avLst/>
            <a:gdLst/>
            <a:ahLst/>
            <a:cxnLst/>
            <a:rect l="l" t="t" r="r" b="b"/>
            <a:pathLst>
              <a:path w="130035" h="127000">
                <a:moveTo>
                  <a:pt x="0" y="127000"/>
                </a:moveTo>
                <a:lnTo>
                  <a:pt x="130035" y="127000"/>
                </a:lnTo>
                <a:lnTo>
                  <a:pt x="130035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861380" y="2502877"/>
            <a:ext cx="146696" cy="139431"/>
          </a:xfrm>
          <a:custGeom>
            <a:avLst/>
            <a:gdLst/>
            <a:ahLst/>
            <a:cxnLst/>
            <a:rect l="l" t="t" r="r" b="b"/>
            <a:pathLst>
              <a:path w="128587" h="127000">
                <a:moveTo>
                  <a:pt x="0" y="127000"/>
                </a:moveTo>
                <a:lnTo>
                  <a:pt x="128587" y="127000"/>
                </a:lnTo>
                <a:lnTo>
                  <a:pt x="128587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861380" y="2502877"/>
            <a:ext cx="146696" cy="139431"/>
          </a:xfrm>
          <a:custGeom>
            <a:avLst/>
            <a:gdLst/>
            <a:ahLst/>
            <a:cxnLst/>
            <a:rect l="l" t="t" r="r" b="b"/>
            <a:pathLst>
              <a:path w="128587" h="127000">
                <a:moveTo>
                  <a:pt x="0" y="127000"/>
                </a:moveTo>
                <a:lnTo>
                  <a:pt x="128587" y="127000"/>
                </a:lnTo>
                <a:lnTo>
                  <a:pt x="128587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867241" y="3522843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867241" y="3522843"/>
            <a:ext cx="146696" cy="137688"/>
          </a:xfrm>
          <a:custGeom>
            <a:avLst/>
            <a:gdLst/>
            <a:ahLst/>
            <a:cxnLst/>
            <a:rect l="l" t="t" r="r" b="b"/>
            <a:pathLst>
              <a:path w="128587" h="125412">
                <a:moveTo>
                  <a:pt x="0" y="125412"/>
                </a:moveTo>
                <a:lnTo>
                  <a:pt x="128587" y="125412"/>
                </a:lnTo>
                <a:lnTo>
                  <a:pt x="128587" y="0"/>
                </a:lnTo>
                <a:lnTo>
                  <a:pt x="0" y="0"/>
                </a:lnTo>
                <a:lnTo>
                  <a:pt x="0" y="125412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856923" y="4538355"/>
            <a:ext cx="150318" cy="139431"/>
          </a:xfrm>
          <a:custGeom>
            <a:avLst/>
            <a:gdLst/>
            <a:ahLst/>
            <a:cxnLst/>
            <a:rect l="l" t="t" r="r" b="b"/>
            <a:pathLst>
              <a:path w="131762" h="127000">
                <a:moveTo>
                  <a:pt x="0" y="127000"/>
                </a:moveTo>
                <a:lnTo>
                  <a:pt x="131762" y="127000"/>
                </a:lnTo>
                <a:lnTo>
                  <a:pt x="131762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856923" y="4538355"/>
            <a:ext cx="150318" cy="139431"/>
          </a:xfrm>
          <a:custGeom>
            <a:avLst/>
            <a:gdLst/>
            <a:ahLst/>
            <a:cxnLst/>
            <a:rect l="l" t="t" r="r" b="b"/>
            <a:pathLst>
              <a:path w="131762" h="127000">
                <a:moveTo>
                  <a:pt x="0" y="127000"/>
                </a:moveTo>
                <a:lnTo>
                  <a:pt x="131762" y="127000"/>
                </a:lnTo>
                <a:lnTo>
                  <a:pt x="131762" y="0"/>
                </a:lnTo>
                <a:lnTo>
                  <a:pt x="0" y="0"/>
                </a:lnTo>
                <a:lnTo>
                  <a:pt x="0" y="127000"/>
                </a:lnTo>
                <a:close/>
              </a:path>
            </a:pathLst>
          </a:custGeom>
          <a:ln w="111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sz="1800">
              <a:solidFill>
                <a:srgbClr val="414142"/>
              </a:solidFill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21515" y="1196753"/>
            <a:ext cx="5414566" cy="13712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defTabSz="912813">
              <a:buSzPct val="120000"/>
              <a:defRPr sz="18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62" dirty="0">
                <a:solidFill>
                  <a:srgbClr val="003274"/>
                </a:solidFill>
              </a:rPr>
              <a:t>1. Определите участников процесса с самого начала и до конца.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62" dirty="0">
                <a:solidFill>
                  <a:srgbClr val="003274"/>
                </a:solidFill>
              </a:rPr>
              <a:t>Разместите клиента в верхнем левом углу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62" dirty="0">
              <a:solidFill>
                <a:srgbClr val="003274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62" dirty="0">
                <a:solidFill>
                  <a:srgbClr val="003274"/>
                </a:solidFill>
              </a:rPr>
              <a:t>2. Определите границы процесса</a:t>
            </a:r>
          </a:p>
        </p:txBody>
      </p:sp>
      <p:sp>
        <p:nvSpPr>
          <p:cNvPr id="113" name="object 113"/>
          <p:cNvSpPr txBox="1"/>
          <p:nvPr/>
        </p:nvSpPr>
        <p:spPr>
          <a:xfrm>
            <a:off x="821516" y="2837110"/>
            <a:ext cx="5331695" cy="60388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defTabSz="912813">
              <a:buSzPct val="120000"/>
              <a:defRPr sz="18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62" dirty="0">
                <a:solidFill>
                  <a:srgbClr val="003274"/>
                </a:solidFill>
              </a:rPr>
              <a:t>3.  Определите, кто получает результаты исходного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62" dirty="0">
                <a:solidFill>
                  <a:srgbClr val="003274"/>
                </a:solidFill>
              </a:rPr>
              <a:t>шага и какие действия они выполняют</a:t>
            </a:r>
          </a:p>
        </p:txBody>
      </p:sp>
      <p:sp>
        <p:nvSpPr>
          <p:cNvPr id="114" name="object 114"/>
          <p:cNvSpPr txBox="1"/>
          <p:nvPr/>
        </p:nvSpPr>
        <p:spPr>
          <a:xfrm>
            <a:off x="821515" y="3632164"/>
            <a:ext cx="5403206" cy="60388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defTabSz="912813">
              <a:buSzPct val="120000"/>
              <a:defRPr sz="18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662" dirty="0">
                <a:solidFill>
                  <a:srgbClr val="003274"/>
                </a:solidFill>
              </a:rPr>
              <a:t>4.  Повторите, определив, кто получает результат от другого шага и какие действия они выполняют</a:t>
            </a:r>
          </a:p>
        </p:txBody>
      </p:sp>
      <p:sp>
        <p:nvSpPr>
          <p:cNvPr id="115" name="object 115"/>
          <p:cNvSpPr txBox="1"/>
          <p:nvPr/>
        </p:nvSpPr>
        <p:spPr>
          <a:xfrm>
            <a:off x="821516" y="4453826"/>
            <a:ext cx="5404701" cy="18827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defTabSz="912813">
              <a:buSzPct val="120000"/>
              <a:defRPr sz="18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1662" dirty="0">
                <a:solidFill>
                  <a:srgbClr val="003274"/>
                </a:solidFill>
              </a:rPr>
              <a:t>5. </a:t>
            </a:r>
            <a:r>
              <a:rPr lang="ru-RU" sz="1662" dirty="0">
                <a:solidFill>
                  <a:srgbClr val="003274"/>
                </a:solidFill>
              </a:rPr>
              <a:t>Добавьте измеримые показатели необходимые для анализа (шт., м. и т.д.)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62" dirty="0">
              <a:solidFill>
                <a:srgbClr val="003274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62" dirty="0">
                <a:solidFill>
                  <a:srgbClr val="003274"/>
                </a:solidFill>
              </a:rPr>
              <a:t>6. На временную  шкалу нанесите время выполнения каждого этапа, время ожидания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62" dirty="0">
              <a:solidFill>
                <a:srgbClr val="003274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62" dirty="0">
                <a:solidFill>
                  <a:srgbClr val="003274"/>
                </a:solidFill>
              </a:rPr>
              <a:t>7. Обозначьте выявленные проблемы</a:t>
            </a:r>
          </a:p>
        </p:txBody>
      </p:sp>
      <p:sp>
        <p:nvSpPr>
          <p:cNvPr id="116" name="object 116"/>
          <p:cNvSpPr txBox="1"/>
          <p:nvPr/>
        </p:nvSpPr>
        <p:spPr>
          <a:xfrm>
            <a:off x="7029744" y="5596552"/>
            <a:ext cx="102144" cy="1638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</a:pPr>
            <a:r>
              <a:rPr sz="831" dirty="0">
                <a:solidFill>
                  <a:srgbClr val="414142"/>
                </a:solidFill>
              </a:rPr>
              <a:t>1</a:t>
            </a:r>
            <a:endParaRPr sz="831">
              <a:solidFill>
                <a:srgbClr val="414142"/>
              </a:solidFill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170421" y="5761144"/>
            <a:ext cx="102144" cy="1638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</a:pPr>
            <a:r>
              <a:rPr sz="831" dirty="0">
                <a:solidFill>
                  <a:srgbClr val="414142"/>
                </a:solidFill>
              </a:rPr>
              <a:t>2</a:t>
            </a:r>
            <a:endParaRPr sz="831">
              <a:solidFill>
                <a:srgbClr val="414142"/>
              </a:solidFill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353301" y="5946556"/>
            <a:ext cx="102144" cy="1638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</a:pPr>
            <a:r>
              <a:rPr sz="831" dirty="0">
                <a:solidFill>
                  <a:srgbClr val="414142"/>
                </a:solidFill>
              </a:rPr>
              <a:t>3</a:t>
            </a:r>
            <a:endParaRPr sz="831">
              <a:solidFill>
                <a:srgbClr val="414142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514493" y="6101582"/>
            <a:ext cx="102144" cy="1638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</a:pPr>
            <a:r>
              <a:rPr sz="831" dirty="0">
                <a:solidFill>
                  <a:srgbClr val="414142"/>
                </a:solidFill>
              </a:rPr>
              <a:t>4</a:t>
            </a:r>
            <a:endParaRPr sz="831">
              <a:solidFill>
                <a:srgbClr val="414142"/>
              </a:solidFill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514493" y="5595707"/>
            <a:ext cx="102144" cy="1638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</a:pPr>
            <a:r>
              <a:rPr sz="831" dirty="0">
                <a:solidFill>
                  <a:srgbClr val="414142"/>
                </a:solidFill>
              </a:rPr>
              <a:t>5</a:t>
            </a:r>
            <a:endParaRPr sz="831">
              <a:solidFill>
                <a:srgbClr val="414142"/>
              </a:solidFill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7877440" y="5603586"/>
            <a:ext cx="102144" cy="1638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</a:pPr>
            <a:r>
              <a:rPr sz="831" dirty="0">
                <a:solidFill>
                  <a:srgbClr val="414142"/>
                </a:solidFill>
              </a:rPr>
              <a:t>6</a:t>
            </a:r>
            <a:endParaRPr sz="831">
              <a:solidFill>
                <a:srgbClr val="414142"/>
              </a:solidFill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696986" y="592602"/>
            <a:ext cx="3471788" cy="2913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723" defTabSz="914400" fontAlgn="base">
              <a:spcBef>
                <a:spcPct val="0"/>
              </a:spcBef>
              <a:spcAft>
                <a:spcPct val="0"/>
              </a:spcAft>
              <a:tabLst>
                <a:tab pos="585582" algn="l"/>
              </a:tabLst>
            </a:pPr>
            <a:endParaRPr sz="1846" dirty="0">
              <a:solidFill>
                <a:srgbClr val="414142"/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1458058" y="113665"/>
            <a:ext cx="6758515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5547" marR="11723" indent="-584410" defTabSz="914400" fontAlgn="base">
              <a:lnSpc>
                <a:spcPts val="1994"/>
              </a:lnSpc>
              <a:spcBef>
                <a:spcPct val="0"/>
              </a:spcBef>
              <a:spcAft>
                <a:spcPct val="0"/>
              </a:spcAft>
              <a:tabLst>
                <a:tab pos="595547" algn="l"/>
              </a:tabLst>
            </a:pPr>
            <a:r>
              <a:rPr lang="ru-RU" sz="1846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Создание карты офисного процесса для боле</a:t>
            </a:r>
            <a:r>
              <a:rPr lang="en-US" sz="1846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e</a:t>
            </a:r>
            <a:r>
              <a:rPr lang="ru-RU" sz="1846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 полной картины взаимодействия всех участников процесса. </a:t>
            </a:r>
          </a:p>
        </p:txBody>
      </p:sp>
      <p:sp>
        <p:nvSpPr>
          <p:cNvPr id="127" name="Номер слайда 126"/>
          <p:cNvSpPr>
            <a:spLocks noGrp="1"/>
          </p:cNvSpPr>
          <p:nvPr>
            <p:ph type="sldNum" sz="quarter" idx="4294967295"/>
          </p:nvPr>
        </p:nvSpPr>
        <p:spPr>
          <a:xfrm>
            <a:off x="8909361" y="6151099"/>
            <a:ext cx="563527" cy="252632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rgbClr val="003274"/>
                </a:solidFill>
              </a:rPr>
              <a:pPr/>
              <a:t>24</a:t>
            </a:fld>
            <a:endParaRPr lang="ru-RU" dirty="0">
              <a:solidFill>
                <a:srgbClr val="003274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080007" y="5759538"/>
            <a:ext cx="85257" cy="62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8" name="Прямая со стрелкой 127"/>
          <p:cNvCxnSpPr/>
          <p:nvPr/>
        </p:nvCxnSpPr>
        <p:spPr>
          <a:xfrm>
            <a:off x="7229937" y="5931379"/>
            <a:ext cx="85257" cy="62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 flipH="1" flipV="1">
            <a:off x="7582188" y="5737477"/>
            <a:ext cx="5811" cy="3641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>
            <a:off x="7393563" y="6087757"/>
            <a:ext cx="85257" cy="62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 flipV="1">
            <a:off x="7659544" y="5737478"/>
            <a:ext cx="255045" cy="444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234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25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38192" y="178538"/>
            <a:ext cx="6816882" cy="61555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ПСР-проект</a:t>
            </a:r>
            <a:br>
              <a:rPr lang="ru-RU" dirty="0" smtClean="0"/>
            </a:br>
            <a:r>
              <a:rPr lang="ru-RU" dirty="0" smtClean="0"/>
              <a:t>Термины</a:t>
            </a:r>
            <a:endParaRPr lang="ru-RU" dirty="0"/>
          </a:p>
        </p:txBody>
      </p:sp>
      <p:sp>
        <p:nvSpPr>
          <p:cNvPr id="15" name="Rectangle 2"/>
          <p:cNvSpPr/>
          <p:nvPr/>
        </p:nvSpPr>
        <p:spPr>
          <a:xfrm>
            <a:off x="514033" y="1041460"/>
            <a:ext cx="8877937" cy="5337473"/>
          </a:xfrm>
          <a:prstGeom prst="rect">
            <a:avLst/>
          </a:prstGeom>
          <a:noFill/>
          <a:ln w="19050" cap="flat" cmpd="sng" algn="ctr">
            <a:solidFill>
              <a:srgbClr val="E9EEF3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377" kern="0" dirty="0">
              <a:solidFill>
                <a:srgbClr val="000000"/>
              </a:solidFill>
            </a:endParaRPr>
          </a:p>
        </p:txBody>
      </p:sp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655417" y="1298759"/>
            <a:ext cx="1861489" cy="238103"/>
            <a:chOff x="915" y="883"/>
            <a:chExt cx="475" cy="14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475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883"/>
              <a:ext cx="475" cy="1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18659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77" b="1" dirty="0">
                  <a:solidFill>
                    <a:srgbClr val="000000"/>
                  </a:solidFill>
                </a:rPr>
                <a:t>Термин</a:t>
              </a:r>
            </a:p>
          </p:txBody>
        </p:sp>
      </p:grp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2750836" y="1306783"/>
            <a:ext cx="6463484" cy="238103"/>
            <a:chOff x="915" y="883"/>
            <a:chExt cx="2686" cy="147"/>
          </a:xfrm>
        </p:grpSpPr>
        <p:cxnSp>
          <p:nvCxnSpPr>
            <p:cNvPr id="20" name="AutoShape 249"/>
            <p:cNvCxnSpPr>
              <a:cxnSpLocks noChangeShapeType="1"/>
              <a:stCxn id="21" idx="4"/>
              <a:endCxn id="21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AutoShape 250"/>
            <p:cNvSpPr>
              <a:spLocks noChangeArrowheads="1"/>
            </p:cNvSpPr>
            <p:nvPr/>
          </p:nvSpPr>
          <p:spPr bwMode="auto">
            <a:xfrm>
              <a:off x="915" y="883"/>
              <a:ext cx="2686" cy="1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659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377" b="1" dirty="0">
                  <a:solidFill>
                    <a:srgbClr val="000000"/>
                  </a:solidFill>
                </a:rPr>
                <a:t>Значение</a:t>
              </a:r>
            </a:p>
          </p:txBody>
        </p:sp>
      </p:grpSp>
      <p:grpSp>
        <p:nvGrpSpPr>
          <p:cNvPr id="27" name="Group 6"/>
          <p:cNvGrpSpPr/>
          <p:nvPr/>
        </p:nvGrpSpPr>
        <p:grpSpPr>
          <a:xfrm>
            <a:off x="691680" y="5000270"/>
            <a:ext cx="8522640" cy="659459"/>
            <a:chOff x="304231" y="5146023"/>
            <a:chExt cx="8352976" cy="646331"/>
          </a:xfrm>
        </p:grpSpPr>
        <p:sp>
          <p:nvSpPr>
            <p:cNvPr id="28" name="Rectangle 17"/>
            <p:cNvSpPr txBox="1">
              <a:spLocks/>
            </p:cNvSpPr>
            <p:nvPr/>
          </p:nvSpPr>
          <p:spPr>
            <a:xfrm>
              <a:off x="304231" y="5177922"/>
              <a:ext cx="182443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Производственный анализ</a:t>
              </a:r>
            </a:p>
          </p:txBody>
        </p:sp>
        <p:sp>
          <p:nvSpPr>
            <p:cNvPr id="29" name="Rectangle 17"/>
            <p:cNvSpPr txBox="1">
              <a:spLocks/>
            </p:cNvSpPr>
            <p:nvPr/>
          </p:nvSpPr>
          <p:spPr>
            <a:xfrm>
              <a:off x="2322394" y="5146023"/>
              <a:ext cx="633481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Мониторинг отклонений по выпуску продуктов или услуг от целевых показателей, осуществляемый на ключевых стадиях процесса с целью выявления коренных причин отклонений и их устранение.</a:t>
              </a:r>
            </a:p>
          </p:txBody>
        </p:sp>
      </p:grpSp>
      <p:grpSp>
        <p:nvGrpSpPr>
          <p:cNvPr id="30" name="Group 3"/>
          <p:cNvGrpSpPr/>
          <p:nvPr/>
        </p:nvGrpSpPr>
        <p:grpSpPr>
          <a:xfrm>
            <a:off x="691680" y="4331955"/>
            <a:ext cx="8522640" cy="648664"/>
            <a:chOff x="304231" y="4551638"/>
            <a:chExt cx="8352976" cy="635751"/>
          </a:xfrm>
        </p:grpSpPr>
        <p:sp>
          <p:nvSpPr>
            <p:cNvPr id="31" name="Rectangle 17"/>
            <p:cNvSpPr txBox="1">
              <a:spLocks/>
            </p:cNvSpPr>
            <p:nvPr/>
          </p:nvSpPr>
          <p:spPr>
            <a:xfrm>
              <a:off x="304231" y="4572904"/>
              <a:ext cx="182443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ПСР-проект</a:t>
              </a:r>
            </a:p>
          </p:txBody>
        </p:sp>
        <p:sp>
          <p:nvSpPr>
            <p:cNvPr id="32" name="Rectangle 17"/>
            <p:cNvSpPr txBox="1">
              <a:spLocks/>
            </p:cNvSpPr>
            <p:nvPr/>
          </p:nvSpPr>
          <p:spPr>
            <a:xfrm>
              <a:off x="2322394" y="4551638"/>
              <a:ext cx="6334813" cy="635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Проект, нацеленный на оптимизацию повторяющегося процесса или решение конкретной проблемы в процессе с применением инструментов Производственной системы «</a:t>
              </a:r>
              <a:r>
                <a:rPr lang="ru-RU" sz="1377" kern="0" dirty="0" err="1">
                  <a:solidFill>
                    <a:srgbClr val="000000"/>
                  </a:solidFill>
                </a:rPr>
                <a:t>Росатома</a:t>
              </a:r>
              <a:r>
                <a:rPr lang="ru-RU" sz="1377" kern="0" dirty="0">
                  <a:solidFill>
                    <a:srgbClr val="000000"/>
                  </a:solidFill>
                </a:rPr>
                <a:t>».</a:t>
              </a:r>
            </a:p>
          </p:txBody>
        </p:sp>
      </p:grpSp>
      <p:grpSp>
        <p:nvGrpSpPr>
          <p:cNvPr id="33" name="Group 4"/>
          <p:cNvGrpSpPr/>
          <p:nvPr/>
        </p:nvGrpSpPr>
        <p:grpSpPr>
          <a:xfrm>
            <a:off x="691680" y="3320796"/>
            <a:ext cx="8522640" cy="439639"/>
            <a:chOff x="304231" y="3329327"/>
            <a:chExt cx="8352976" cy="430887"/>
          </a:xfrm>
        </p:grpSpPr>
        <p:sp>
          <p:nvSpPr>
            <p:cNvPr id="34" name="Rectangle 17"/>
            <p:cNvSpPr txBox="1">
              <a:spLocks/>
            </p:cNvSpPr>
            <p:nvPr/>
          </p:nvSpPr>
          <p:spPr>
            <a:xfrm>
              <a:off x="304231" y="3329327"/>
              <a:ext cx="1824432" cy="20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Карточка ПСР-проекта</a:t>
              </a:r>
            </a:p>
          </p:txBody>
        </p:sp>
        <p:sp>
          <p:nvSpPr>
            <p:cNvPr id="35" name="Rectangle 17"/>
            <p:cNvSpPr txBox="1">
              <a:spLocks/>
            </p:cNvSpPr>
            <p:nvPr/>
          </p:nvSpPr>
          <p:spPr>
            <a:xfrm>
              <a:off x="2322394" y="3329327"/>
              <a:ext cx="633481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Паспорт проекта, который составляется перед началом проекта и содержит цель, срок, команду, заказчиков, обоснование выбора и пр.</a:t>
              </a:r>
            </a:p>
          </p:txBody>
        </p:sp>
      </p:grpSp>
      <p:cxnSp>
        <p:nvCxnSpPr>
          <p:cNvPr id="36" name="Straight Connector 30"/>
          <p:cNvCxnSpPr>
            <a:cxnSpLocks/>
          </p:cNvCxnSpPr>
          <p:nvPr/>
        </p:nvCxnSpPr>
        <p:spPr>
          <a:xfrm>
            <a:off x="691680" y="3782555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cxnSp>
        <p:nvCxnSpPr>
          <p:cNvPr id="37" name="Straight Connector 27"/>
          <p:cNvCxnSpPr>
            <a:cxnSpLocks/>
          </p:cNvCxnSpPr>
          <p:nvPr/>
        </p:nvCxnSpPr>
        <p:spPr>
          <a:xfrm>
            <a:off x="691680" y="4309833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grpSp>
        <p:nvGrpSpPr>
          <p:cNvPr id="38" name="Group 29"/>
          <p:cNvGrpSpPr/>
          <p:nvPr/>
        </p:nvGrpSpPr>
        <p:grpSpPr>
          <a:xfrm>
            <a:off x="691680" y="3826376"/>
            <a:ext cx="8522640" cy="439639"/>
            <a:chOff x="304231" y="3329327"/>
            <a:chExt cx="8352976" cy="430887"/>
          </a:xfrm>
        </p:grpSpPr>
        <p:sp>
          <p:nvSpPr>
            <p:cNvPr id="39" name="Rectangle 17"/>
            <p:cNvSpPr txBox="1">
              <a:spLocks/>
            </p:cNvSpPr>
            <p:nvPr/>
          </p:nvSpPr>
          <p:spPr>
            <a:xfrm>
              <a:off x="304231" y="3329327"/>
              <a:ext cx="182443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Отраслевой ПСР-проект</a:t>
              </a:r>
            </a:p>
          </p:txBody>
        </p:sp>
        <p:sp>
          <p:nvSpPr>
            <p:cNvPr id="40" name="Rectangle 17"/>
            <p:cNvSpPr txBox="1">
              <a:spLocks/>
            </p:cNvSpPr>
            <p:nvPr/>
          </p:nvSpPr>
          <p:spPr>
            <a:xfrm>
              <a:off x="2322394" y="3329327"/>
              <a:ext cx="633481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Проект, который оптимизирует процесс, стандартный для  нескольких подразделений/организаций и который будет тиражирован в дальнейшем</a:t>
              </a:r>
            </a:p>
          </p:txBody>
        </p:sp>
      </p:grpSp>
      <p:cxnSp>
        <p:nvCxnSpPr>
          <p:cNvPr id="41" name="Straight Connector 35"/>
          <p:cNvCxnSpPr>
            <a:cxnSpLocks/>
          </p:cNvCxnSpPr>
          <p:nvPr/>
        </p:nvCxnSpPr>
        <p:spPr>
          <a:xfrm>
            <a:off x="691680" y="3298673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grpSp>
        <p:nvGrpSpPr>
          <p:cNvPr id="42" name="Group 36"/>
          <p:cNvGrpSpPr/>
          <p:nvPr/>
        </p:nvGrpSpPr>
        <p:grpSpPr>
          <a:xfrm>
            <a:off x="691680" y="1760661"/>
            <a:ext cx="8522640" cy="439639"/>
            <a:chOff x="304231" y="3329327"/>
            <a:chExt cx="8352976" cy="430887"/>
          </a:xfrm>
        </p:grpSpPr>
        <p:sp>
          <p:nvSpPr>
            <p:cNvPr id="43" name="Rectangle 17"/>
            <p:cNvSpPr txBox="1">
              <a:spLocks/>
            </p:cNvSpPr>
            <p:nvPr/>
          </p:nvSpPr>
          <p:spPr>
            <a:xfrm>
              <a:off x="304231" y="3329327"/>
              <a:ext cx="182443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Владелец процесса</a:t>
              </a:r>
            </a:p>
          </p:txBody>
        </p:sp>
        <p:sp>
          <p:nvSpPr>
            <p:cNvPr id="44" name="Rectangle 17"/>
            <p:cNvSpPr txBox="1">
              <a:spLocks/>
            </p:cNvSpPr>
            <p:nvPr/>
          </p:nvSpPr>
          <p:spPr>
            <a:xfrm>
              <a:off x="2322394" y="3329327"/>
              <a:ext cx="633481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Руководитель структурного подразделения/функции, который управляет процессом и несет ответственность за его результат и эффективность</a:t>
              </a:r>
            </a:p>
          </p:txBody>
        </p:sp>
      </p:grpSp>
      <p:grpSp>
        <p:nvGrpSpPr>
          <p:cNvPr id="45" name="Group 28"/>
          <p:cNvGrpSpPr/>
          <p:nvPr/>
        </p:nvGrpSpPr>
        <p:grpSpPr>
          <a:xfrm>
            <a:off x="691680" y="5725666"/>
            <a:ext cx="8522640" cy="439639"/>
            <a:chOff x="304231" y="4160575"/>
            <a:chExt cx="8352976" cy="430887"/>
          </a:xfrm>
        </p:grpSpPr>
        <p:sp>
          <p:nvSpPr>
            <p:cNvPr id="46" name="Rectangle 17"/>
            <p:cNvSpPr txBox="1">
              <a:spLocks/>
            </p:cNvSpPr>
            <p:nvPr/>
          </p:nvSpPr>
          <p:spPr>
            <a:xfrm>
              <a:off x="304231" y="4160575"/>
              <a:ext cx="182443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Процесс</a:t>
              </a:r>
            </a:p>
          </p:txBody>
        </p:sp>
        <p:sp>
          <p:nvSpPr>
            <p:cNvPr id="47" name="Rectangle 17"/>
            <p:cNvSpPr txBox="1">
              <a:spLocks/>
            </p:cNvSpPr>
            <p:nvPr/>
          </p:nvSpPr>
          <p:spPr>
            <a:xfrm>
              <a:off x="2322394" y="4160575"/>
              <a:ext cx="633481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Совокупность последовательных действий, направленных на достижение определенного результата.</a:t>
              </a:r>
            </a:p>
          </p:txBody>
        </p:sp>
      </p:grpSp>
      <p:cxnSp>
        <p:nvCxnSpPr>
          <p:cNvPr id="48" name="Straight Connector 43"/>
          <p:cNvCxnSpPr>
            <a:cxnSpLocks/>
          </p:cNvCxnSpPr>
          <p:nvPr/>
        </p:nvCxnSpPr>
        <p:spPr>
          <a:xfrm>
            <a:off x="691680" y="5681849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cxnSp>
        <p:nvCxnSpPr>
          <p:cNvPr id="52" name="Straight Connector 42"/>
          <p:cNvCxnSpPr>
            <a:cxnSpLocks/>
          </p:cNvCxnSpPr>
          <p:nvPr/>
        </p:nvCxnSpPr>
        <p:spPr>
          <a:xfrm>
            <a:off x="691680" y="1716840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cxnSp>
        <p:nvCxnSpPr>
          <p:cNvPr id="53" name="Straight Connector 41"/>
          <p:cNvCxnSpPr>
            <a:cxnSpLocks/>
          </p:cNvCxnSpPr>
          <p:nvPr/>
        </p:nvCxnSpPr>
        <p:spPr>
          <a:xfrm>
            <a:off x="691680" y="4988996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grpSp>
        <p:nvGrpSpPr>
          <p:cNvPr id="54" name="Group 49"/>
          <p:cNvGrpSpPr/>
          <p:nvPr/>
        </p:nvGrpSpPr>
        <p:grpSpPr>
          <a:xfrm>
            <a:off x="691681" y="2287939"/>
            <a:ext cx="8522641" cy="439639"/>
            <a:chOff x="304230" y="3329327"/>
            <a:chExt cx="8352977" cy="430887"/>
          </a:xfrm>
        </p:grpSpPr>
        <p:sp>
          <p:nvSpPr>
            <p:cNvPr id="55" name="Rectangle 17"/>
            <p:cNvSpPr txBox="1">
              <a:spLocks/>
            </p:cNvSpPr>
            <p:nvPr/>
          </p:nvSpPr>
          <p:spPr>
            <a:xfrm>
              <a:off x="304230" y="3329327"/>
              <a:ext cx="201816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Внешний заказчик процесса</a:t>
              </a:r>
            </a:p>
          </p:txBody>
        </p:sp>
        <p:sp>
          <p:nvSpPr>
            <p:cNvPr id="56" name="Rectangle 17"/>
            <p:cNvSpPr txBox="1">
              <a:spLocks/>
            </p:cNvSpPr>
            <p:nvPr/>
          </p:nvSpPr>
          <p:spPr>
            <a:xfrm>
              <a:off x="2322394" y="3329327"/>
              <a:ext cx="633481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Организация либо отдельные лица вне контура управления, которые являются потребителями результатов процесса </a:t>
              </a:r>
            </a:p>
          </p:txBody>
        </p:sp>
      </p:grpSp>
      <p:cxnSp>
        <p:nvCxnSpPr>
          <p:cNvPr id="57" name="Straight Connector 52"/>
          <p:cNvCxnSpPr>
            <a:cxnSpLocks/>
          </p:cNvCxnSpPr>
          <p:nvPr/>
        </p:nvCxnSpPr>
        <p:spPr>
          <a:xfrm>
            <a:off x="691680" y="2244118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cxnSp>
        <p:nvCxnSpPr>
          <p:cNvPr id="58" name="Straight Connector 53"/>
          <p:cNvCxnSpPr>
            <a:cxnSpLocks/>
          </p:cNvCxnSpPr>
          <p:nvPr/>
        </p:nvCxnSpPr>
        <p:spPr>
          <a:xfrm>
            <a:off x="691680" y="2771396"/>
            <a:ext cx="8522640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dash"/>
          </a:ln>
          <a:effectLst/>
        </p:spPr>
      </p:cxnSp>
      <p:grpSp>
        <p:nvGrpSpPr>
          <p:cNvPr id="59" name="Group 54"/>
          <p:cNvGrpSpPr/>
          <p:nvPr/>
        </p:nvGrpSpPr>
        <p:grpSpPr>
          <a:xfrm>
            <a:off x="691680" y="2804368"/>
            <a:ext cx="8522640" cy="439639"/>
            <a:chOff x="304231" y="3329327"/>
            <a:chExt cx="8352976" cy="430887"/>
          </a:xfrm>
        </p:grpSpPr>
        <p:sp>
          <p:nvSpPr>
            <p:cNvPr id="60" name="Rectangle 17"/>
            <p:cNvSpPr txBox="1">
              <a:spLocks/>
            </p:cNvSpPr>
            <p:nvPr/>
          </p:nvSpPr>
          <p:spPr>
            <a:xfrm>
              <a:off x="304231" y="3329327"/>
              <a:ext cx="1824432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Внутренний заказчик процесса</a:t>
              </a:r>
            </a:p>
          </p:txBody>
        </p:sp>
        <p:sp>
          <p:nvSpPr>
            <p:cNvPr id="61" name="Rectangle 17"/>
            <p:cNvSpPr txBox="1">
              <a:spLocks/>
            </p:cNvSpPr>
            <p:nvPr/>
          </p:nvSpPr>
          <p:spPr>
            <a:xfrm>
              <a:off x="2322394" y="3329327"/>
              <a:ext cx="6334813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>
                <a:buClr>
                  <a:srgbClr val="002960"/>
                </a:buClr>
                <a:defRPr/>
              </a:pPr>
              <a:r>
                <a:rPr lang="ru-RU" sz="1377" kern="0" dirty="0">
                  <a:solidFill>
                    <a:srgbClr val="000000"/>
                  </a:solidFill>
                </a:rPr>
                <a:t>Внутренние структуры или сотрудники муниципалитета, которые являются потребителями результатов процесса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02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6160988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>
                <a:solidFill>
                  <a:srgbClr val="003274"/>
                </a:solidFill>
              </a:rPr>
              <a:t>Процесс реализации ПСР-проекта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26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297" y="202935"/>
            <a:ext cx="759075" cy="556154"/>
          </a:xfrm>
          <a:prstGeom prst="rect">
            <a:avLst/>
          </a:prstGeom>
        </p:spPr>
      </p:pic>
      <p:sp>
        <p:nvSpPr>
          <p:cNvPr id="6" name="Rectangle 222"/>
          <p:cNvSpPr>
            <a:spLocks/>
          </p:cNvSpPr>
          <p:nvPr/>
        </p:nvSpPr>
        <p:spPr>
          <a:xfrm>
            <a:off x="3044903" y="1982016"/>
            <a:ext cx="2058873" cy="4116634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632" kern="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0"/>
          <p:cNvCxnSpPr>
            <a:cxnSpLocks/>
          </p:cNvCxnSpPr>
          <p:nvPr/>
        </p:nvCxnSpPr>
        <p:spPr>
          <a:xfrm>
            <a:off x="918926" y="1898089"/>
            <a:ext cx="2058873" cy="0"/>
          </a:xfrm>
          <a:prstGeom prst="straightConnector1">
            <a:avLst/>
          </a:prstGeom>
          <a:noFill/>
          <a:ln w="9525" cap="flat" cmpd="sng" algn="ctr">
            <a:solidFill>
              <a:srgbClr val="80808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" name="Rectangle 67"/>
          <p:cNvSpPr txBox="1"/>
          <p:nvPr/>
        </p:nvSpPr>
        <p:spPr>
          <a:xfrm>
            <a:off x="1507230" y="1801985"/>
            <a:ext cx="882267" cy="1922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3462" tIns="0" rIns="73462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algn="ctr" defTabSz="895350" eaLnBrk="1" hangingPunct="1">
              <a:buClr>
                <a:schemeClr val="tx2"/>
              </a:buClr>
              <a:defRPr sz="120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sz="1224" kern="0" dirty="0">
                <a:solidFill>
                  <a:srgbClr val="000000"/>
                </a:solidFill>
              </a:rPr>
              <a:t>2</a:t>
            </a:r>
            <a:r>
              <a:rPr lang="en-US" sz="1224" kern="0" dirty="0">
                <a:solidFill>
                  <a:srgbClr val="000000"/>
                </a:solidFill>
              </a:rPr>
              <a:t> </a:t>
            </a:r>
            <a:r>
              <a:rPr lang="ru-RU" sz="1224" kern="0" dirty="0">
                <a:solidFill>
                  <a:srgbClr val="000000"/>
                </a:solidFill>
              </a:rPr>
              <a:t>недели</a:t>
            </a:r>
          </a:p>
        </p:txBody>
      </p:sp>
      <p:cxnSp>
        <p:nvCxnSpPr>
          <p:cNvPr id="10" name="Straight Arrow Connector 144"/>
          <p:cNvCxnSpPr>
            <a:cxnSpLocks/>
          </p:cNvCxnSpPr>
          <p:nvPr/>
        </p:nvCxnSpPr>
        <p:spPr>
          <a:xfrm>
            <a:off x="3039746" y="1898089"/>
            <a:ext cx="2058873" cy="0"/>
          </a:xfrm>
          <a:prstGeom prst="straightConnector1">
            <a:avLst/>
          </a:prstGeom>
          <a:noFill/>
          <a:ln w="9525" cap="flat" cmpd="sng" algn="ctr">
            <a:solidFill>
              <a:srgbClr val="80808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1" name="Straight Arrow Connector 146"/>
          <p:cNvCxnSpPr>
            <a:cxnSpLocks/>
          </p:cNvCxnSpPr>
          <p:nvPr/>
        </p:nvCxnSpPr>
        <p:spPr>
          <a:xfrm>
            <a:off x="5160566" y="1898089"/>
            <a:ext cx="2058873" cy="0"/>
          </a:xfrm>
          <a:prstGeom prst="straightConnector1">
            <a:avLst/>
          </a:prstGeom>
          <a:noFill/>
          <a:ln w="9525" cap="flat" cmpd="sng" algn="ctr">
            <a:solidFill>
              <a:srgbClr val="80808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2" name="Rectangle 67"/>
          <p:cNvSpPr txBox="1"/>
          <p:nvPr/>
        </p:nvSpPr>
        <p:spPr>
          <a:xfrm>
            <a:off x="3628050" y="1801985"/>
            <a:ext cx="882267" cy="1922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3462" tIns="0" rIns="73462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buClr>
                <a:srgbClr val="002960"/>
              </a:buClr>
              <a:defRPr/>
            </a:pPr>
            <a:r>
              <a:rPr lang="ru-RU" sz="1224" kern="0" dirty="0">
                <a:solidFill>
                  <a:srgbClr val="000000"/>
                </a:solidFill>
              </a:rPr>
              <a:t>5</a:t>
            </a:r>
            <a:r>
              <a:rPr lang="en-US" sz="1224" kern="0" dirty="0">
                <a:solidFill>
                  <a:srgbClr val="000000"/>
                </a:solidFill>
              </a:rPr>
              <a:t> </a:t>
            </a:r>
            <a:r>
              <a:rPr lang="ru-RU" sz="1224" kern="0" dirty="0">
                <a:solidFill>
                  <a:srgbClr val="000000"/>
                </a:solidFill>
              </a:rPr>
              <a:t>недель</a:t>
            </a:r>
          </a:p>
        </p:txBody>
      </p:sp>
      <p:sp>
        <p:nvSpPr>
          <p:cNvPr id="14" name="Rectangle 67"/>
          <p:cNvSpPr txBox="1"/>
          <p:nvPr/>
        </p:nvSpPr>
        <p:spPr>
          <a:xfrm>
            <a:off x="5704790" y="1801985"/>
            <a:ext cx="970425" cy="1922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3462" tIns="0" rIns="73462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buClr>
                <a:srgbClr val="002960"/>
              </a:buClr>
              <a:defRPr/>
            </a:pPr>
            <a:r>
              <a:rPr lang="ru-RU" sz="1224" kern="0" dirty="0">
                <a:solidFill>
                  <a:srgbClr val="000000"/>
                </a:solidFill>
              </a:rPr>
              <a:t>10</a:t>
            </a:r>
            <a:r>
              <a:rPr lang="en-US" sz="1224" kern="0" dirty="0">
                <a:solidFill>
                  <a:srgbClr val="000000"/>
                </a:solidFill>
              </a:rPr>
              <a:t> </a:t>
            </a:r>
            <a:r>
              <a:rPr lang="ru-RU" sz="1224" kern="0" dirty="0">
                <a:solidFill>
                  <a:srgbClr val="000000"/>
                </a:solidFill>
              </a:rPr>
              <a:t>недель</a:t>
            </a:r>
          </a:p>
        </p:txBody>
      </p:sp>
      <p:sp>
        <p:nvSpPr>
          <p:cNvPr id="15" name="Freeform 112"/>
          <p:cNvSpPr/>
          <p:nvPr>
            <p:custDataLst>
              <p:tags r:id="rId1"/>
            </p:custDataLst>
          </p:nvPr>
        </p:nvSpPr>
        <p:spPr>
          <a:xfrm>
            <a:off x="3039745" y="1106502"/>
            <a:ext cx="2180686" cy="676736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3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3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3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3" y="0"/>
                </a:lnTo>
                <a:lnTo>
                  <a:pt x="1828800" y="457200"/>
                </a:lnTo>
                <a:lnTo>
                  <a:pt x="1726643" y="914400"/>
                </a:lnTo>
                <a:lnTo>
                  <a:pt x="0" y="914400"/>
                </a:lnTo>
                <a:lnTo>
                  <a:pt x="102156" y="457200"/>
                </a:lnTo>
                <a:close/>
              </a:path>
            </a:pathLst>
          </a:custGeom>
          <a:solidFill>
            <a:srgbClr val="E9EEF3"/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224" kern="0" dirty="0">
              <a:solidFill>
                <a:srgbClr val="000000"/>
              </a:solidFill>
            </a:endParaRPr>
          </a:p>
        </p:txBody>
      </p:sp>
      <p:sp>
        <p:nvSpPr>
          <p:cNvPr id="16" name="Rectangle 6"/>
          <p:cNvSpPr txBox="1"/>
          <p:nvPr>
            <p:custDataLst>
              <p:tags r:id="rId2"/>
            </p:custDataLst>
          </p:nvPr>
        </p:nvSpPr>
        <p:spPr>
          <a:xfrm>
            <a:off x="3213390" y="1153499"/>
            <a:ext cx="1885229" cy="58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sz="1224" b="1" kern="0" dirty="0">
                <a:solidFill>
                  <a:srgbClr val="000000"/>
                </a:solidFill>
              </a:rPr>
              <a:t>Диагностика и целевое состояние</a:t>
            </a:r>
          </a:p>
        </p:txBody>
      </p:sp>
      <p:sp>
        <p:nvSpPr>
          <p:cNvPr id="17" name="Rectangle 222"/>
          <p:cNvSpPr>
            <a:spLocks/>
          </p:cNvSpPr>
          <p:nvPr/>
        </p:nvSpPr>
        <p:spPr>
          <a:xfrm>
            <a:off x="5160566" y="1982016"/>
            <a:ext cx="2058873" cy="4116634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632" kern="0" dirty="0">
              <a:solidFill>
                <a:srgbClr val="000000"/>
              </a:solidFill>
            </a:endParaRPr>
          </a:p>
        </p:txBody>
      </p:sp>
      <p:sp>
        <p:nvSpPr>
          <p:cNvPr id="18" name="Rectangle 223"/>
          <p:cNvSpPr>
            <a:spLocks/>
          </p:cNvSpPr>
          <p:nvPr/>
        </p:nvSpPr>
        <p:spPr>
          <a:xfrm>
            <a:off x="7281385" y="1982016"/>
            <a:ext cx="2058873" cy="4129396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632" kern="0" dirty="0">
              <a:solidFill>
                <a:srgbClr val="000000"/>
              </a:solidFill>
            </a:endParaRPr>
          </a:p>
        </p:txBody>
      </p:sp>
      <p:sp>
        <p:nvSpPr>
          <p:cNvPr id="19" name="Rectangle 177"/>
          <p:cNvSpPr>
            <a:spLocks/>
          </p:cNvSpPr>
          <p:nvPr/>
        </p:nvSpPr>
        <p:spPr>
          <a:xfrm>
            <a:off x="908872" y="1982017"/>
            <a:ext cx="2058873" cy="4116634"/>
          </a:xfrm>
          <a:prstGeom prst="rect">
            <a:avLst/>
          </a:prstGeom>
          <a:solidFill>
            <a:srgbClr val="F5F7F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632" kern="0" dirty="0">
              <a:solidFill>
                <a:srgbClr val="000000"/>
              </a:solidFill>
            </a:endParaRPr>
          </a:p>
        </p:txBody>
      </p:sp>
      <p:sp>
        <p:nvSpPr>
          <p:cNvPr id="20" name="Rectangle 4"/>
          <p:cNvSpPr txBox="1">
            <a:spLocks/>
          </p:cNvSpPr>
          <p:nvPr/>
        </p:nvSpPr>
        <p:spPr>
          <a:xfrm rot="16200000">
            <a:off x="-1356049" y="3885312"/>
            <a:ext cx="4086095" cy="34058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472" tIns="73472" rIns="73472" bIns="73472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buClr>
                <a:srgbClr val="FFFFFF"/>
              </a:buClr>
              <a:defRPr/>
            </a:pPr>
            <a:r>
              <a:rPr lang="ru-RU" sz="1224" b="1" kern="0" dirty="0">
                <a:solidFill>
                  <a:srgbClr val="FFFFFF"/>
                </a:solidFill>
              </a:rPr>
              <a:t>Этапы</a:t>
            </a:r>
            <a:endParaRPr lang="en-US" sz="1224" b="1" kern="0" dirty="0">
              <a:solidFill>
                <a:srgbClr val="FFFFFF"/>
              </a:solidFill>
            </a:endParaRPr>
          </a:p>
        </p:txBody>
      </p:sp>
      <p:sp>
        <p:nvSpPr>
          <p:cNvPr id="21" name="Freeform 4"/>
          <p:cNvSpPr/>
          <p:nvPr>
            <p:custDataLst>
              <p:tags r:id="rId3"/>
            </p:custDataLst>
          </p:nvPr>
        </p:nvSpPr>
        <p:spPr>
          <a:xfrm>
            <a:off x="918925" y="1105877"/>
            <a:ext cx="2180686" cy="676736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3 w 1828800"/>
              <a:gd name="connsiteY1" fmla="*/ 0 h 914400"/>
              <a:gd name="connsiteX2" fmla="*/ 1828800 w 1828800"/>
              <a:gd name="connsiteY2" fmla="*/ 457200 h 914400"/>
              <a:gd name="connsiteX3" fmla="*/ 1726643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3" y="0"/>
                </a:lnTo>
                <a:lnTo>
                  <a:pt x="1828800" y="457200"/>
                </a:lnTo>
                <a:lnTo>
                  <a:pt x="1726643" y="914400"/>
                </a:lnTo>
                <a:lnTo>
                  <a:pt x="0" y="914400"/>
                </a:lnTo>
                <a:lnTo>
                  <a:pt x="0" y="457200"/>
                </a:lnTo>
                <a:close/>
              </a:path>
            </a:pathLst>
          </a:custGeom>
          <a:solidFill>
            <a:srgbClr val="E9EEF3"/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224" kern="0" dirty="0">
              <a:solidFill>
                <a:srgbClr val="000000"/>
              </a:solidFill>
            </a:endParaRPr>
          </a:p>
        </p:txBody>
      </p:sp>
      <p:sp>
        <p:nvSpPr>
          <p:cNvPr id="22" name="Rectangle 6"/>
          <p:cNvSpPr txBox="1"/>
          <p:nvPr>
            <p:custDataLst>
              <p:tags r:id="rId4"/>
            </p:custDataLst>
          </p:nvPr>
        </p:nvSpPr>
        <p:spPr>
          <a:xfrm>
            <a:off x="970757" y="1152873"/>
            <a:ext cx="2007042" cy="58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sz="1224" b="1" kern="0" dirty="0">
                <a:solidFill>
                  <a:srgbClr val="000000"/>
                </a:solidFill>
              </a:rPr>
              <a:t>Открытие и подготовка</a:t>
            </a:r>
            <a:br>
              <a:rPr lang="ru-RU" sz="1224" b="1" kern="0" dirty="0">
                <a:solidFill>
                  <a:srgbClr val="000000"/>
                </a:solidFill>
              </a:rPr>
            </a:br>
            <a:r>
              <a:rPr lang="ru-RU" sz="1224" b="1" kern="0" dirty="0">
                <a:solidFill>
                  <a:srgbClr val="000000"/>
                </a:solidFill>
              </a:rPr>
              <a:t>ПСР-проекта</a:t>
            </a:r>
            <a:endParaRPr lang="ru-RU" sz="1224" b="1" kern="0" baseline="30000" dirty="0">
              <a:solidFill>
                <a:srgbClr val="000000"/>
              </a:solidFill>
            </a:endParaRPr>
          </a:p>
        </p:txBody>
      </p:sp>
      <p:sp>
        <p:nvSpPr>
          <p:cNvPr id="23" name="Oval 24"/>
          <p:cNvSpPr>
            <a:spLocks noChangeAspect="1" noChangeArrowheads="1"/>
          </p:cNvSpPr>
          <p:nvPr/>
        </p:nvSpPr>
        <p:spPr bwMode="auto">
          <a:xfrm>
            <a:off x="996863" y="929779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 txBox="1">
            <a:spLocks/>
          </p:cNvSpPr>
          <p:nvPr/>
        </p:nvSpPr>
        <p:spPr>
          <a:xfrm rot="16200000">
            <a:off x="348631" y="1273952"/>
            <a:ext cx="676737" cy="340589"/>
          </a:xfrm>
          <a:prstGeom prst="rect">
            <a:avLst/>
          </a:prstGeom>
          <a:solidFill>
            <a:srgbClr val="1C436A"/>
          </a:solidFill>
          <a:ln w="9525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472" tIns="73472" rIns="73472" bIns="73472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>
              <a:buClr>
                <a:srgbClr val="FFFFFF"/>
              </a:buClr>
              <a:defRPr/>
            </a:pPr>
            <a:r>
              <a:rPr lang="ru-RU" sz="1224" b="1" kern="0" dirty="0">
                <a:solidFill>
                  <a:srgbClr val="FFFFFF"/>
                </a:solidFill>
              </a:rPr>
              <a:t>Фаза</a:t>
            </a:r>
            <a:endParaRPr lang="en-US" sz="1224" b="1" kern="0" dirty="0">
              <a:solidFill>
                <a:srgbClr val="FFFFFF"/>
              </a:solidFill>
            </a:endParaRPr>
          </a:p>
        </p:txBody>
      </p:sp>
      <p:sp>
        <p:nvSpPr>
          <p:cNvPr id="25" name="Freeform 120"/>
          <p:cNvSpPr/>
          <p:nvPr>
            <p:custDataLst>
              <p:tags r:id="rId5"/>
            </p:custDataLst>
          </p:nvPr>
        </p:nvSpPr>
        <p:spPr>
          <a:xfrm>
            <a:off x="5160565" y="1105877"/>
            <a:ext cx="2180686" cy="676736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4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4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4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7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4" y="0"/>
                </a:lnTo>
                <a:lnTo>
                  <a:pt x="1828800" y="457200"/>
                </a:lnTo>
                <a:lnTo>
                  <a:pt x="1726644" y="914400"/>
                </a:lnTo>
                <a:lnTo>
                  <a:pt x="0" y="914400"/>
                </a:lnTo>
                <a:lnTo>
                  <a:pt x="102157" y="457200"/>
                </a:lnTo>
                <a:close/>
              </a:path>
            </a:pathLst>
          </a:custGeom>
          <a:solidFill>
            <a:srgbClr val="E9EEF3"/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224" kern="0" dirty="0">
              <a:solidFill>
                <a:srgbClr val="000000"/>
              </a:solidFill>
            </a:endParaRPr>
          </a:p>
        </p:txBody>
      </p:sp>
      <p:sp>
        <p:nvSpPr>
          <p:cNvPr id="26" name="Rectangle 6"/>
          <p:cNvSpPr txBox="1"/>
          <p:nvPr>
            <p:custDataLst>
              <p:tags r:id="rId6"/>
            </p:custDataLst>
          </p:nvPr>
        </p:nvSpPr>
        <p:spPr>
          <a:xfrm>
            <a:off x="5334211" y="1152873"/>
            <a:ext cx="1885229" cy="58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sz="1224" b="1" kern="0" dirty="0">
                <a:solidFill>
                  <a:srgbClr val="000000"/>
                </a:solidFill>
              </a:rPr>
              <a:t>Внедрение улучшений</a:t>
            </a:r>
          </a:p>
        </p:txBody>
      </p:sp>
      <p:sp>
        <p:nvSpPr>
          <p:cNvPr id="27" name="Freeform 131"/>
          <p:cNvSpPr/>
          <p:nvPr>
            <p:custDataLst>
              <p:tags r:id="rId7"/>
            </p:custDataLst>
          </p:nvPr>
        </p:nvSpPr>
        <p:spPr>
          <a:xfrm>
            <a:off x="7281385" y="1105877"/>
            <a:ext cx="2058873" cy="676736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05495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05495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3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3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103653 w 1828800"/>
              <a:gd name="connsiteY5" fmla="*/ 457200 h 914400"/>
              <a:gd name="connsiteX0" fmla="*/ 0 w 1828800"/>
              <a:gd name="connsiteY0" fmla="*/ 0 h 914400"/>
              <a:gd name="connsiteX1" fmla="*/ 1725147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5147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  <a:gd name="connsiteX0" fmla="*/ 0 w 1828800"/>
              <a:gd name="connsiteY0" fmla="*/ 0 h 914400"/>
              <a:gd name="connsiteX1" fmla="*/ 1726644 w 1828800"/>
              <a:gd name="connsiteY1" fmla="*/ 0 h 914400"/>
              <a:gd name="connsiteX2" fmla="*/ 1828800 w 1828800"/>
              <a:gd name="connsiteY2" fmla="*/ 457200 h 914400"/>
              <a:gd name="connsiteX3" fmla="*/ 1726644 w 1828800"/>
              <a:gd name="connsiteY3" fmla="*/ 914400 h 914400"/>
              <a:gd name="connsiteX4" fmla="*/ 0 w 1828800"/>
              <a:gd name="connsiteY4" fmla="*/ 914400 h 914400"/>
              <a:gd name="connsiteX5" fmla="*/ 102156 w 1828800"/>
              <a:gd name="connsiteY5" fmla="*/ 4572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0">
                <a:moveTo>
                  <a:pt x="0" y="0"/>
                </a:moveTo>
                <a:lnTo>
                  <a:pt x="1726644" y="0"/>
                </a:lnTo>
                <a:lnTo>
                  <a:pt x="1828800" y="457200"/>
                </a:lnTo>
                <a:lnTo>
                  <a:pt x="1726644" y="914400"/>
                </a:lnTo>
                <a:lnTo>
                  <a:pt x="0" y="914400"/>
                </a:lnTo>
                <a:lnTo>
                  <a:pt x="102156" y="457200"/>
                </a:lnTo>
                <a:close/>
              </a:path>
            </a:pathLst>
          </a:custGeom>
          <a:solidFill>
            <a:srgbClr val="E9EEF3"/>
          </a:solidFill>
          <a:ln w="9525" cap="flat" cmpd="sng" algn="ctr">
            <a:solidFill>
              <a:srgbClr val="BFBFB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ru-RU" sz="1224" kern="0" dirty="0">
              <a:solidFill>
                <a:srgbClr val="000000"/>
              </a:solidFill>
            </a:endParaRPr>
          </a:p>
        </p:txBody>
      </p:sp>
      <p:sp>
        <p:nvSpPr>
          <p:cNvPr id="28" name="Oval 24"/>
          <p:cNvSpPr>
            <a:spLocks noChangeAspect="1" noChangeArrowheads="1"/>
          </p:cNvSpPr>
          <p:nvPr/>
        </p:nvSpPr>
        <p:spPr bwMode="auto">
          <a:xfrm>
            <a:off x="3104675" y="929779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914400">
              <a:defRPr/>
            </a:pPr>
            <a:r>
              <a:rPr lang="pl-PL" sz="1224" b="1" kern="0" dirty="0">
                <a:solidFill>
                  <a:srgbClr val="FFFFFF"/>
                </a:solidFill>
              </a:rPr>
              <a:t>2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29" name="Oval 24"/>
          <p:cNvSpPr>
            <a:spLocks noChangeAspect="1" noChangeArrowheads="1"/>
          </p:cNvSpPr>
          <p:nvPr/>
        </p:nvSpPr>
        <p:spPr bwMode="auto">
          <a:xfrm>
            <a:off x="5216805" y="929779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914400">
              <a:defRPr/>
            </a:pPr>
            <a:r>
              <a:rPr lang="pl-PL" sz="1224" b="1" kern="0" dirty="0">
                <a:solidFill>
                  <a:srgbClr val="FFFFFF"/>
                </a:solidFill>
              </a:rPr>
              <a:t>3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30" name="Oval 24"/>
          <p:cNvSpPr>
            <a:spLocks noChangeAspect="1" noChangeArrowheads="1"/>
          </p:cNvSpPr>
          <p:nvPr/>
        </p:nvSpPr>
        <p:spPr bwMode="auto">
          <a:xfrm>
            <a:off x="7358034" y="929779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BFBFBF"/>
            </a:solidFill>
            <a:round/>
            <a:headEnd/>
            <a:tailEnd/>
          </a:ln>
          <a:effectLst/>
        </p:spPr>
        <p:txBody>
          <a:bodyPr wrap="none" lIns="0" tIns="0" rIns="0" bIns="0" anchor="ctr" anchorCtr="1"/>
          <a:lstStyle/>
          <a:p>
            <a:pPr algn="ctr" defTabSz="914400">
              <a:defRPr/>
            </a:pPr>
            <a:r>
              <a:rPr lang="pl-PL" sz="1224" b="1" kern="0" dirty="0">
                <a:solidFill>
                  <a:srgbClr val="FFFFFF"/>
                </a:solidFill>
              </a:rPr>
              <a:t>4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208"/>
          <p:cNvCxnSpPr>
            <a:cxnSpLocks/>
          </p:cNvCxnSpPr>
          <p:nvPr/>
        </p:nvCxnSpPr>
        <p:spPr>
          <a:xfrm>
            <a:off x="975166" y="2435942"/>
            <a:ext cx="8333585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cxnSp>
        <p:nvCxnSpPr>
          <p:cNvPr id="32" name="Straight Connector 214"/>
          <p:cNvCxnSpPr>
            <a:cxnSpLocks/>
          </p:cNvCxnSpPr>
          <p:nvPr/>
        </p:nvCxnSpPr>
        <p:spPr>
          <a:xfrm>
            <a:off x="936288" y="4351956"/>
            <a:ext cx="1934556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sp>
        <p:nvSpPr>
          <p:cNvPr id="33" name="Rectangle 249"/>
          <p:cNvSpPr txBox="1">
            <a:spLocks/>
          </p:cNvSpPr>
          <p:nvPr/>
        </p:nvSpPr>
        <p:spPr>
          <a:xfrm>
            <a:off x="1232839" y="3353508"/>
            <a:ext cx="1644314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Разработка карточки ПСР-проекта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34" name="Rectangle 253"/>
          <p:cNvSpPr txBox="1">
            <a:spLocks/>
          </p:cNvSpPr>
          <p:nvPr/>
        </p:nvSpPr>
        <p:spPr>
          <a:xfrm>
            <a:off x="7494237" y="3014616"/>
            <a:ext cx="1736016" cy="64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Оценка результатов проекта и проведение завершающего совещания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35" name="Oval 24"/>
          <p:cNvSpPr>
            <a:spLocks noChangeAspect="1" noChangeArrowheads="1"/>
          </p:cNvSpPr>
          <p:nvPr/>
        </p:nvSpPr>
        <p:spPr bwMode="auto">
          <a:xfrm>
            <a:off x="5185564" y="3008554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3.3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40" name="Rectangle 225"/>
          <p:cNvSpPr txBox="1">
            <a:spLocks/>
          </p:cNvSpPr>
          <p:nvPr/>
        </p:nvSpPr>
        <p:spPr>
          <a:xfrm>
            <a:off x="5309850" y="2508182"/>
            <a:ext cx="1853350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Разработка детального плана-графика</a:t>
            </a:r>
          </a:p>
        </p:txBody>
      </p:sp>
      <p:sp>
        <p:nvSpPr>
          <p:cNvPr id="41" name="Rectangle 245"/>
          <p:cNvSpPr txBox="1">
            <a:spLocks/>
          </p:cNvSpPr>
          <p:nvPr/>
        </p:nvSpPr>
        <p:spPr>
          <a:xfrm>
            <a:off x="1025802" y="2059072"/>
            <a:ext cx="1708101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Определение проблемы и выбор темы проекта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42" name="Rectangle 229"/>
          <p:cNvSpPr txBox="1">
            <a:spLocks/>
          </p:cNvSpPr>
          <p:nvPr/>
        </p:nvSpPr>
        <p:spPr>
          <a:xfrm>
            <a:off x="7473077" y="2069674"/>
            <a:ext cx="1853350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Мониторинг достигнутых результатов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43" name="Oval 24"/>
          <p:cNvSpPr>
            <a:spLocks noChangeAspect="1" noChangeArrowheads="1"/>
          </p:cNvSpPr>
          <p:nvPr/>
        </p:nvSpPr>
        <p:spPr bwMode="auto">
          <a:xfrm>
            <a:off x="7358034" y="2043758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ru-RU" sz="1224" b="1" kern="0" dirty="0">
                <a:solidFill>
                  <a:srgbClr val="FFFFFF"/>
                </a:solidFill>
              </a:rPr>
              <a:t>4.</a:t>
            </a:r>
            <a:r>
              <a:rPr lang="en-US" sz="1224" b="1" kern="0" dirty="0">
                <a:solidFill>
                  <a:srgbClr val="FFFFFF"/>
                </a:solidFill>
              </a:rPr>
              <a:t>1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44" name="Oval 24"/>
          <p:cNvSpPr>
            <a:spLocks noChangeAspect="1" noChangeArrowheads="1"/>
          </p:cNvSpPr>
          <p:nvPr/>
        </p:nvSpPr>
        <p:spPr bwMode="auto">
          <a:xfrm>
            <a:off x="5185564" y="2043758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3.1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45" name="Oval 24"/>
          <p:cNvSpPr>
            <a:spLocks noChangeAspect="1" noChangeArrowheads="1"/>
          </p:cNvSpPr>
          <p:nvPr/>
        </p:nvSpPr>
        <p:spPr bwMode="auto">
          <a:xfrm>
            <a:off x="929445" y="2043758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1.1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49" name="Rectangle 21"/>
          <p:cNvSpPr txBox="1">
            <a:spLocks/>
          </p:cNvSpPr>
          <p:nvPr/>
        </p:nvSpPr>
        <p:spPr>
          <a:xfrm>
            <a:off x="7464233" y="3771718"/>
            <a:ext cx="1853350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Обратная связь и поощрение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50" name="Rectangle 241"/>
          <p:cNvSpPr txBox="1">
            <a:spLocks/>
          </p:cNvSpPr>
          <p:nvPr/>
        </p:nvSpPr>
        <p:spPr>
          <a:xfrm>
            <a:off x="1039119" y="2505994"/>
            <a:ext cx="1708101" cy="48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Определение периметра проекта и границ процесса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51" name="Oval 24"/>
          <p:cNvSpPr>
            <a:spLocks noChangeAspect="1" noChangeArrowheads="1"/>
          </p:cNvSpPr>
          <p:nvPr/>
        </p:nvSpPr>
        <p:spPr bwMode="auto">
          <a:xfrm>
            <a:off x="7358034" y="3008554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4.3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52" name="Oval 24"/>
          <p:cNvSpPr>
            <a:spLocks noChangeAspect="1" noChangeArrowheads="1"/>
          </p:cNvSpPr>
          <p:nvPr/>
        </p:nvSpPr>
        <p:spPr bwMode="auto">
          <a:xfrm>
            <a:off x="5185564" y="2481115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3.2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53" name="Oval 24"/>
          <p:cNvSpPr>
            <a:spLocks noChangeAspect="1" noChangeArrowheads="1"/>
          </p:cNvSpPr>
          <p:nvPr/>
        </p:nvSpPr>
        <p:spPr bwMode="auto">
          <a:xfrm>
            <a:off x="929445" y="3008554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</a:t>
            </a:r>
            <a:r>
              <a:rPr lang="ru-RU" sz="1224" b="1" kern="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6" name="Oval 24"/>
          <p:cNvSpPr>
            <a:spLocks noChangeAspect="1" noChangeArrowheads="1"/>
          </p:cNvSpPr>
          <p:nvPr/>
        </p:nvSpPr>
        <p:spPr bwMode="auto">
          <a:xfrm>
            <a:off x="5185564" y="3739801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3.4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57" name="Oval 24"/>
          <p:cNvSpPr>
            <a:spLocks noChangeAspect="1" noChangeArrowheads="1"/>
          </p:cNvSpPr>
          <p:nvPr/>
        </p:nvSpPr>
        <p:spPr bwMode="auto">
          <a:xfrm>
            <a:off x="929445" y="2481115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1.2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60" name="Rectangle 6"/>
          <p:cNvSpPr txBox="1"/>
          <p:nvPr>
            <p:custDataLst>
              <p:tags r:id="rId8"/>
            </p:custDataLst>
          </p:nvPr>
        </p:nvSpPr>
        <p:spPr>
          <a:xfrm>
            <a:off x="7584046" y="1153427"/>
            <a:ext cx="1683742" cy="582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sz="1224" b="1" kern="0" dirty="0">
                <a:solidFill>
                  <a:srgbClr val="000000"/>
                </a:solidFill>
              </a:rPr>
              <a:t>Закрепление результатов и закрытие проекта</a:t>
            </a:r>
          </a:p>
        </p:txBody>
      </p:sp>
      <p:sp>
        <p:nvSpPr>
          <p:cNvPr id="61" name="Rectangle 225"/>
          <p:cNvSpPr txBox="1">
            <a:spLocks/>
          </p:cNvSpPr>
          <p:nvPr/>
        </p:nvSpPr>
        <p:spPr>
          <a:xfrm>
            <a:off x="5321342" y="2069674"/>
            <a:ext cx="1926130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Совещание по защите подходов внедрения</a:t>
            </a:r>
          </a:p>
        </p:txBody>
      </p:sp>
      <p:sp>
        <p:nvSpPr>
          <p:cNvPr id="62" name="Rectangle 225"/>
          <p:cNvSpPr txBox="1">
            <a:spLocks/>
          </p:cNvSpPr>
          <p:nvPr/>
        </p:nvSpPr>
        <p:spPr>
          <a:xfrm>
            <a:off x="5292432" y="3775199"/>
            <a:ext cx="1524047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Обучение участников процесса</a:t>
            </a:r>
          </a:p>
        </p:txBody>
      </p:sp>
      <p:sp>
        <p:nvSpPr>
          <p:cNvPr id="63" name="Oval 24"/>
          <p:cNvSpPr>
            <a:spLocks noChangeAspect="1" noChangeArrowheads="1"/>
          </p:cNvSpPr>
          <p:nvPr/>
        </p:nvSpPr>
        <p:spPr bwMode="auto">
          <a:xfrm>
            <a:off x="7358034" y="3745408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4.4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1100051" y="6098650"/>
            <a:ext cx="8038718" cy="0"/>
          </a:xfrm>
          <a:prstGeom prst="straightConnector1">
            <a:avLst/>
          </a:prstGeom>
          <a:noFill/>
          <a:ln w="38100" cap="flat" cmpd="sng" algn="ctr">
            <a:solidFill>
              <a:srgbClr val="002960">
                <a:lumMod val="75000"/>
                <a:lumOff val="25000"/>
              </a:srgbClr>
            </a:solidFill>
            <a:prstDash val="solid"/>
            <a:tailEnd type="arrow"/>
          </a:ln>
          <a:effectLst/>
        </p:spPr>
      </p:cxnSp>
      <p:sp>
        <p:nvSpPr>
          <p:cNvPr id="65" name="Oval 24"/>
          <p:cNvSpPr>
            <a:spLocks noChangeAspect="1" noChangeArrowheads="1"/>
          </p:cNvSpPr>
          <p:nvPr/>
        </p:nvSpPr>
        <p:spPr bwMode="auto">
          <a:xfrm>
            <a:off x="929445" y="3713314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</a:t>
            </a:r>
            <a:r>
              <a:rPr lang="ru-RU" sz="1224" b="1" kern="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6" name="Rectangle 249"/>
          <p:cNvSpPr txBox="1">
            <a:spLocks/>
          </p:cNvSpPr>
          <p:nvPr/>
        </p:nvSpPr>
        <p:spPr>
          <a:xfrm>
            <a:off x="1233462" y="4818086"/>
            <a:ext cx="1719634" cy="64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Стартовое совещание и выпуск приказа (распоряжения) о реализации проекта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67" name="Oval 24"/>
          <p:cNvSpPr>
            <a:spLocks noChangeAspect="1" noChangeArrowheads="1"/>
          </p:cNvSpPr>
          <p:nvPr/>
        </p:nvSpPr>
        <p:spPr bwMode="auto">
          <a:xfrm>
            <a:off x="929445" y="4782689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</a:t>
            </a:r>
            <a:r>
              <a:rPr lang="ru-RU" sz="1224" b="1" kern="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68" name="Oval 24"/>
          <p:cNvSpPr>
            <a:spLocks noChangeAspect="1" noChangeArrowheads="1"/>
          </p:cNvSpPr>
          <p:nvPr/>
        </p:nvSpPr>
        <p:spPr bwMode="auto">
          <a:xfrm>
            <a:off x="929445" y="4387104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</a:t>
            </a:r>
            <a:r>
              <a:rPr lang="ru-RU" sz="1224" b="1" kern="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69" name="Rectangle 249"/>
          <p:cNvSpPr txBox="1">
            <a:spLocks/>
          </p:cNvSpPr>
          <p:nvPr/>
        </p:nvSpPr>
        <p:spPr>
          <a:xfrm>
            <a:off x="1238370" y="5547669"/>
            <a:ext cx="1441394" cy="48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Организация информационного стенда проекта*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70" name="Rectangle 249"/>
          <p:cNvSpPr txBox="1">
            <a:spLocks/>
          </p:cNvSpPr>
          <p:nvPr/>
        </p:nvSpPr>
        <p:spPr>
          <a:xfrm>
            <a:off x="1238368" y="3739962"/>
            <a:ext cx="1511438" cy="62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Формирование рабочей группы проекта и анализ заинтересованных сторон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71" name="Oval 24"/>
          <p:cNvSpPr>
            <a:spLocks noChangeAspect="1" noChangeArrowheads="1"/>
          </p:cNvSpPr>
          <p:nvPr/>
        </p:nvSpPr>
        <p:spPr bwMode="auto">
          <a:xfrm>
            <a:off x="929445" y="3319150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</a:t>
            </a:r>
            <a:r>
              <a:rPr lang="ru-RU" sz="1224" b="1" kern="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2" name="Oval 24"/>
          <p:cNvSpPr>
            <a:spLocks noChangeAspect="1" noChangeArrowheads="1"/>
          </p:cNvSpPr>
          <p:nvPr/>
        </p:nvSpPr>
        <p:spPr bwMode="auto">
          <a:xfrm>
            <a:off x="3104675" y="3750943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2.</a:t>
            </a:r>
            <a:r>
              <a:rPr lang="ru-RU" sz="1224" b="1" kern="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3" name="Rectangle 233"/>
          <p:cNvSpPr txBox="1">
            <a:spLocks/>
          </p:cNvSpPr>
          <p:nvPr/>
        </p:nvSpPr>
        <p:spPr>
          <a:xfrm>
            <a:off x="3189030" y="2069674"/>
            <a:ext cx="1739036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Разработка текущей карты процесса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74" name="Oval 24"/>
          <p:cNvSpPr>
            <a:spLocks noChangeAspect="1" noChangeArrowheads="1"/>
          </p:cNvSpPr>
          <p:nvPr/>
        </p:nvSpPr>
        <p:spPr bwMode="auto">
          <a:xfrm>
            <a:off x="3104675" y="2043758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2.1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75" name="Rectangle 26"/>
          <p:cNvSpPr txBox="1">
            <a:spLocks/>
          </p:cNvSpPr>
          <p:nvPr/>
        </p:nvSpPr>
        <p:spPr>
          <a:xfrm>
            <a:off x="3189030" y="3021938"/>
            <a:ext cx="1853350" cy="48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Построение идеального  и целевого состояния процесса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76" name="Oval 24"/>
          <p:cNvSpPr>
            <a:spLocks noChangeAspect="1" noChangeArrowheads="1"/>
          </p:cNvSpPr>
          <p:nvPr/>
        </p:nvSpPr>
        <p:spPr bwMode="auto">
          <a:xfrm>
            <a:off x="3104675" y="3008554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2.</a:t>
            </a:r>
            <a:r>
              <a:rPr lang="ru-RU" sz="1224" b="1" kern="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7" name="Rectangle 141355"/>
          <p:cNvSpPr txBox="1">
            <a:spLocks/>
          </p:cNvSpPr>
          <p:nvPr/>
        </p:nvSpPr>
        <p:spPr>
          <a:xfrm>
            <a:off x="3377685" y="3775199"/>
            <a:ext cx="1405133" cy="80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Определение путей достижения целевого состояния</a:t>
            </a:r>
          </a:p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и целевых показателей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78" name="Rectangle 225"/>
          <p:cNvSpPr txBox="1">
            <a:spLocks/>
          </p:cNvSpPr>
          <p:nvPr/>
        </p:nvSpPr>
        <p:spPr>
          <a:xfrm>
            <a:off x="5503096" y="3040893"/>
            <a:ext cx="1660105" cy="62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spcBef>
                <a:spcPts val="1224"/>
              </a:spcBef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Внедрение и проведение экспериментов мероприятий по достижению целей проекта</a:t>
            </a:r>
          </a:p>
        </p:txBody>
      </p:sp>
      <p:sp>
        <p:nvSpPr>
          <p:cNvPr id="79" name="Rectangle 249"/>
          <p:cNvSpPr txBox="1">
            <a:spLocks/>
          </p:cNvSpPr>
          <p:nvPr/>
        </p:nvSpPr>
        <p:spPr>
          <a:xfrm>
            <a:off x="1247965" y="4397385"/>
            <a:ext cx="1739279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Разработка плана-графика проекта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80" name="Rectangle 233"/>
          <p:cNvSpPr txBox="1">
            <a:spLocks/>
          </p:cNvSpPr>
          <p:nvPr/>
        </p:nvSpPr>
        <p:spPr>
          <a:xfrm>
            <a:off x="3191846" y="2523163"/>
            <a:ext cx="1853350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Сбор фактических данных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81" name="Oval 24"/>
          <p:cNvSpPr>
            <a:spLocks noChangeAspect="1" noChangeArrowheads="1"/>
          </p:cNvSpPr>
          <p:nvPr/>
        </p:nvSpPr>
        <p:spPr bwMode="auto">
          <a:xfrm>
            <a:off x="3104675" y="2481115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2.</a:t>
            </a:r>
            <a:r>
              <a:rPr lang="ru-RU" sz="1224" b="1" kern="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2" name="Oval 24"/>
          <p:cNvSpPr>
            <a:spLocks noChangeAspect="1" noChangeArrowheads="1"/>
          </p:cNvSpPr>
          <p:nvPr/>
        </p:nvSpPr>
        <p:spPr bwMode="auto">
          <a:xfrm>
            <a:off x="3104675" y="4782689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2.</a:t>
            </a:r>
            <a:r>
              <a:rPr lang="ru-RU" sz="1224" b="1" kern="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83" name="Rectangle 141355"/>
          <p:cNvSpPr txBox="1">
            <a:spLocks/>
          </p:cNvSpPr>
          <p:nvPr/>
        </p:nvSpPr>
        <p:spPr>
          <a:xfrm>
            <a:off x="3394944" y="4845145"/>
            <a:ext cx="1570951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Оценка влияния изменений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84" name="Oval 24"/>
          <p:cNvSpPr>
            <a:spLocks noChangeAspect="1" noChangeArrowheads="1"/>
          </p:cNvSpPr>
          <p:nvPr/>
        </p:nvSpPr>
        <p:spPr bwMode="auto">
          <a:xfrm>
            <a:off x="7358034" y="2481115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4.2</a:t>
            </a:r>
            <a:endParaRPr lang="ru-RU" sz="1224" b="1" kern="0" dirty="0">
              <a:solidFill>
                <a:srgbClr val="FFFFFF"/>
              </a:solidFill>
            </a:endParaRPr>
          </a:p>
        </p:txBody>
      </p:sp>
      <p:sp>
        <p:nvSpPr>
          <p:cNvPr id="85" name="Rectangle 229"/>
          <p:cNvSpPr txBox="1">
            <a:spLocks/>
          </p:cNvSpPr>
          <p:nvPr/>
        </p:nvSpPr>
        <p:spPr>
          <a:xfrm>
            <a:off x="7474431" y="2522470"/>
            <a:ext cx="1853350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buClr>
                <a:srgbClr val="002960"/>
              </a:buClr>
              <a:defRPr/>
            </a:pPr>
            <a:r>
              <a:rPr lang="ru-RU" sz="1020" kern="0" dirty="0">
                <a:solidFill>
                  <a:srgbClr val="000000"/>
                </a:solidFill>
              </a:rPr>
              <a:t>Анкетирование №2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86" name="Rectangle 241"/>
          <p:cNvSpPr txBox="1">
            <a:spLocks/>
          </p:cNvSpPr>
          <p:nvPr/>
        </p:nvSpPr>
        <p:spPr>
          <a:xfrm>
            <a:off x="1256498" y="3032062"/>
            <a:ext cx="1708101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>
              <a:buClr>
                <a:srgbClr val="002960"/>
              </a:buClr>
              <a:buNone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Анкетирование №1</a:t>
            </a:r>
            <a:endParaRPr lang="en-US" sz="1020" kern="0" dirty="0">
              <a:solidFill>
                <a:srgbClr val="000000"/>
              </a:solidFill>
            </a:endParaRPr>
          </a:p>
        </p:txBody>
      </p:sp>
      <p:sp>
        <p:nvSpPr>
          <p:cNvPr id="87" name="Oval 24"/>
          <p:cNvSpPr>
            <a:spLocks noChangeAspect="1" noChangeArrowheads="1"/>
          </p:cNvSpPr>
          <p:nvPr/>
        </p:nvSpPr>
        <p:spPr bwMode="auto">
          <a:xfrm>
            <a:off x="929445" y="5498501"/>
            <a:ext cx="249772" cy="249772"/>
          </a:xfrm>
          <a:prstGeom prst="ellipse">
            <a:avLst/>
          </a:prstGeom>
          <a:solidFill>
            <a:srgbClr val="1C436A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lIns="0" tIns="0" rIns="0" bIns="0" anchor="ctr" anchorCtr="1">
            <a:noAutofit/>
          </a:bodyPr>
          <a:lstStyle/>
          <a:p>
            <a:pPr algn="ctr" defTabSz="914400">
              <a:defRPr/>
            </a:pPr>
            <a:r>
              <a:rPr lang="en-US" sz="1224" b="1" kern="0" dirty="0">
                <a:solidFill>
                  <a:srgbClr val="FFFFFF"/>
                </a:solidFill>
              </a:rPr>
              <a:t>1.</a:t>
            </a:r>
            <a:r>
              <a:rPr lang="ru-RU" sz="1224" b="1" kern="0" dirty="0">
                <a:solidFill>
                  <a:srgbClr val="FFFFFF"/>
                </a:solidFill>
              </a:rPr>
              <a:t>8</a:t>
            </a:r>
          </a:p>
        </p:txBody>
      </p:sp>
      <p:cxnSp>
        <p:nvCxnSpPr>
          <p:cNvPr id="88" name="Straight Arrow Connector 147"/>
          <p:cNvCxnSpPr>
            <a:cxnSpLocks/>
          </p:cNvCxnSpPr>
          <p:nvPr/>
        </p:nvCxnSpPr>
        <p:spPr>
          <a:xfrm>
            <a:off x="7281385" y="1908691"/>
            <a:ext cx="2058873" cy="0"/>
          </a:xfrm>
          <a:prstGeom prst="straightConnector1">
            <a:avLst/>
          </a:prstGeom>
          <a:noFill/>
          <a:ln w="9525" cap="flat" cmpd="sng" algn="ctr">
            <a:solidFill>
              <a:srgbClr val="80808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9" name="Rectangle 67"/>
          <p:cNvSpPr txBox="1"/>
          <p:nvPr/>
        </p:nvSpPr>
        <p:spPr>
          <a:xfrm>
            <a:off x="7825609" y="1801985"/>
            <a:ext cx="970425" cy="1922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3462" tIns="0" rIns="73462" bIns="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algn="ctr" defTabSz="895350" eaLnBrk="1" hangingPunct="1">
              <a:buClr>
                <a:schemeClr val="tx2"/>
              </a:buClr>
              <a:defRPr sz="120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  <a:defRPr/>
            </a:pPr>
            <a:r>
              <a:rPr lang="ru-RU" sz="1224" kern="0" dirty="0">
                <a:solidFill>
                  <a:srgbClr val="000000"/>
                </a:solidFill>
              </a:rPr>
              <a:t>4</a:t>
            </a:r>
            <a:r>
              <a:rPr lang="en-US" sz="1224" kern="0" dirty="0">
                <a:solidFill>
                  <a:srgbClr val="000000"/>
                </a:solidFill>
              </a:rPr>
              <a:t> </a:t>
            </a:r>
            <a:r>
              <a:rPr lang="ru-RU" sz="1224" kern="0" dirty="0">
                <a:solidFill>
                  <a:srgbClr val="000000"/>
                </a:solidFill>
              </a:rPr>
              <a:t>недели</a:t>
            </a:r>
          </a:p>
        </p:txBody>
      </p:sp>
      <p:cxnSp>
        <p:nvCxnSpPr>
          <p:cNvPr id="90" name="Straight Connector 208"/>
          <p:cNvCxnSpPr>
            <a:cxnSpLocks/>
          </p:cNvCxnSpPr>
          <p:nvPr/>
        </p:nvCxnSpPr>
        <p:spPr>
          <a:xfrm>
            <a:off x="982232" y="2967368"/>
            <a:ext cx="8301787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cxnSp>
        <p:nvCxnSpPr>
          <p:cNvPr id="91" name="Straight Connector 208"/>
          <p:cNvCxnSpPr>
            <a:cxnSpLocks/>
          </p:cNvCxnSpPr>
          <p:nvPr/>
        </p:nvCxnSpPr>
        <p:spPr>
          <a:xfrm>
            <a:off x="936287" y="3277036"/>
            <a:ext cx="1940866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cxnSp>
        <p:nvCxnSpPr>
          <p:cNvPr id="92" name="Straight Connector 208"/>
          <p:cNvCxnSpPr>
            <a:cxnSpLocks/>
          </p:cNvCxnSpPr>
          <p:nvPr/>
        </p:nvCxnSpPr>
        <p:spPr>
          <a:xfrm>
            <a:off x="975161" y="3676132"/>
            <a:ext cx="8342422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cxnSp>
        <p:nvCxnSpPr>
          <p:cNvPr id="93" name="Straight Connector 208"/>
          <p:cNvCxnSpPr>
            <a:cxnSpLocks/>
          </p:cNvCxnSpPr>
          <p:nvPr/>
        </p:nvCxnSpPr>
        <p:spPr>
          <a:xfrm>
            <a:off x="982228" y="4756229"/>
            <a:ext cx="8386564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cxnSp>
        <p:nvCxnSpPr>
          <p:cNvPr id="94" name="Straight Connector 208"/>
          <p:cNvCxnSpPr>
            <a:cxnSpLocks/>
          </p:cNvCxnSpPr>
          <p:nvPr/>
        </p:nvCxnSpPr>
        <p:spPr>
          <a:xfrm>
            <a:off x="999896" y="5462537"/>
            <a:ext cx="8308854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sp>
        <p:nvSpPr>
          <p:cNvPr id="103" name="Rectangle 249"/>
          <p:cNvSpPr txBox="1">
            <a:spLocks/>
          </p:cNvSpPr>
          <p:nvPr/>
        </p:nvSpPr>
        <p:spPr>
          <a:xfrm>
            <a:off x="793019" y="6111413"/>
            <a:ext cx="8345750" cy="32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619" lvl="1" indent="0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None/>
            </a:pPr>
            <a:r>
              <a:rPr lang="ru-RU" sz="1020" dirty="0">
                <a:solidFill>
                  <a:srgbClr val="000000"/>
                </a:solidFill>
              </a:rPr>
              <a:t>*На всем протяжении проекта рекомендуется вести информационный стенд в целях  информирования участников проекта, отслеживания хода проекта и проведения рабочих совещаний.</a:t>
            </a:r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99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/>
        </p:nvSpPr>
        <p:spPr bwMode="auto">
          <a:xfrm>
            <a:off x="1571025" y="230789"/>
            <a:ext cx="7121410" cy="44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895350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lnSpc>
                <a:spcPts val="1735"/>
              </a:lnSpc>
            </a:pPr>
            <a:r>
              <a:rPr lang="ru-RU" sz="1632">
                <a:solidFill>
                  <a:srgbClr val="002960"/>
                </a:solidFill>
              </a:rPr>
              <a:t>Карточка </a:t>
            </a:r>
            <a:r>
              <a:rPr lang="ru-RU" sz="1632">
                <a:solidFill>
                  <a:srgbClr val="003274"/>
                </a:solidFill>
              </a:rPr>
              <a:t>1-го этапа ПСР-проекта «Повышение эффективности рассмотрения обращений граждан и организаций»</a:t>
            </a:r>
            <a:r>
              <a:rPr lang="ru-RU" sz="1632">
                <a:solidFill>
                  <a:srgbClr val="002960"/>
                </a:solidFill>
              </a:rPr>
              <a:t>»</a:t>
            </a:r>
            <a:endParaRPr lang="en-US" sz="1632" dirty="0">
              <a:solidFill>
                <a:srgbClr val="002960"/>
              </a:solidFill>
            </a:endParaRPr>
          </a:p>
        </p:txBody>
      </p:sp>
      <p:grpSp>
        <p:nvGrpSpPr>
          <p:cNvPr id="70" name="Group 2"/>
          <p:cNvGrpSpPr/>
          <p:nvPr/>
        </p:nvGrpSpPr>
        <p:grpSpPr>
          <a:xfrm>
            <a:off x="509873" y="955787"/>
            <a:ext cx="8952565" cy="5424931"/>
            <a:chOff x="251520" y="980728"/>
            <a:chExt cx="8774343" cy="5848627"/>
          </a:xfrm>
        </p:grpSpPr>
        <p:sp>
          <p:nvSpPr>
            <p:cNvPr id="71" name="Прямоугольник 33"/>
            <p:cNvSpPr/>
            <p:nvPr/>
          </p:nvSpPr>
          <p:spPr>
            <a:xfrm>
              <a:off x="251520" y="980728"/>
              <a:ext cx="4149820" cy="274825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32" kern="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72" name="Прямоугольник 34"/>
            <p:cNvSpPr/>
            <p:nvPr/>
          </p:nvSpPr>
          <p:spPr>
            <a:xfrm>
              <a:off x="251520" y="3793956"/>
              <a:ext cx="4149820" cy="303539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32" kern="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73" name="Прямоугольник 35"/>
            <p:cNvSpPr/>
            <p:nvPr/>
          </p:nvSpPr>
          <p:spPr>
            <a:xfrm>
              <a:off x="4499256" y="1006570"/>
              <a:ext cx="4439282" cy="272240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18" kern="0" dirty="0">
                <a:solidFill>
                  <a:srgbClr val="414142"/>
                </a:solidFill>
                <a:cs typeface="Arial"/>
              </a:endParaRPr>
            </a:p>
          </p:txBody>
        </p:sp>
        <p:sp>
          <p:nvSpPr>
            <p:cNvPr id="74" name="Прямоугольник 36"/>
            <p:cNvSpPr/>
            <p:nvPr/>
          </p:nvSpPr>
          <p:spPr>
            <a:xfrm>
              <a:off x="4499256" y="3793956"/>
              <a:ext cx="4456588" cy="303539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32" kern="0" dirty="0">
                <a:solidFill>
                  <a:srgbClr val="FFFFFF"/>
                </a:solidFill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26219" y="3784665"/>
              <a:ext cx="4233878" cy="274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800" b="1" u="sng">
                  <a:solidFill>
                    <a:srgbClr val="3E87BD">
                      <a:lumMod val="75000"/>
                    </a:srgbClr>
                  </a:solidFill>
                </a:defRPr>
              </a:lvl1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20" kern="0" dirty="0"/>
                <a:t>4</a:t>
              </a:r>
              <a:r>
                <a:rPr lang="ru-RU" sz="1020" kern="0" dirty="0"/>
                <a:t>. Ключевые события проекта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2742" y="3841870"/>
              <a:ext cx="4233878" cy="274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20" u="sng" kern="0" dirty="0">
                  <a:solidFill>
                    <a:srgbClr val="3E87BD">
                      <a:lumMod val="75000"/>
                    </a:srgbClr>
                  </a:solidFill>
                </a:rPr>
                <a:t>3</a:t>
              </a:r>
              <a:r>
                <a:rPr lang="ru-RU" sz="1020" u="sng" kern="0" dirty="0">
                  <a:solidFill>
                    <a:srgbClr val="3E87BD">
                      <a:lumMod val="75000"/>
                    </a:srgbClr>
                  </a:solidFill>
                </a:rPr>
                <a:t>. Цели и плановый эффект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680840" y="981541"/>
              <a:ext cx="4211640" cy="274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20" b="1" u="sng" kern="0" dirty="0">
                  <a:solidFill>
                    <a:srgbClr val="3E87BD">
                      <a:lumMod val="75000"/>
                    </a:srgbClr>
                  </a:solidFill>
                </a:rPr>
                <a:t>2</a:t>
              </a:r>
              <a:r>
                <a:rPr lang="ru-RU" sz="1020" b="1" u="sng" kern="0" dirty="0">
                  <a:solidFill>
                    <a:srgbClr val="3E87BD">
                      <a:lumMod val="75000"/>
                    </a:srgbClr>
                  </a:solidFill>
                </a:rPr>
                <a:t>. Обоснование выбора</a:t>
              </a:r>
            </a:p>
          </p:txBody>
        </p:sp>
        <p:sp>
          <p:nvSpPr>
            <p:cNvPr id="79" name="TextBox 65"/>
            <p:cNvSpPr txBox="1">
              <a:spLocks noChangeArrowheads="1"/>
            </p:cNvSpPr>
            <p:nvPr/>
          </p:nvSpPr>
          <p:spPr bwMode="auto">
            <a:xfrm>
              <a:off x="422050" y="2811595"/>
              <a:ext cx="3867988" cy="235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731" tIns="36731" rIns="36731" bIns="36731" rtlCol="0">
              <a:spAutoFit/>
            </a:bodyPr>
            <a:lstStyle>
              <a:defPPr>
                <a:defRPr lang="ru-RU"/>
              </a:defPPr>
              <a:lvl1pPr>
                <a:defRPr sz="1200" b="1" u="sng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918" kern="0">
                  <a:solidFill>
                    <a:srgbClr val="3E87BD">
                      <a:lumMod val="75000"/>
                    </a:srgbClr>
                  </a:solidFill>
                </a:rPr>
                <a:t>Руководитель проекта</a:t>
              </a:r>
              <a:r>
                <a:rPr lang="en-US" altLang="ru-RU" sz="918" kern="0">
                  <a:solidFill>
                    <a:srgbClr val="3E87BD">
                      <a:lumMod val="75000"/>
                    </a:srgbClr>
                  </a:solidFill>
                </a:rPr>
                <a:t>:</a:t>
              </a:r>
              <a:r>
                <a:rPr lang="en-US" altLang="ru-RU" sz="918" b="0" u="none" kern="0">
                  <a:solidFill>
                    <a:srgbClr val="414142"/>
                  </a:solidFill>
                </a:rPr>
                <a:t> </a:t>
              </a:r>
              <a:r>
                <a:rPr lang="ru-RU" altLang="ru-RU" sz="918" b="0" u="none" kern="0">
                  <a:solidFill>
                    <a:srgbClr val="414142"/>
                  </a:solidFill>
                </a:rPr>
                <a:t>Трифонова Ольга Николаевна</a:t>
              </a:r>
              <a:endParaRPr lang="ru-RU" altLang="ru-RU" sz="918" kern="0" dirty="0">
                <a:solidFill>
                  <a:srgbClr val="3E87BD">
                    <a:lumMod val="75000"/>
                  </a:srgbClr>
                </a:solidFill>
              </a:endParaRPr>
            </a:p>
          </p:txBody>
        </p:sp>
        <p:sp>
          <p:nvSpPr>
            <p:cNvPr id="83" name="TextBox 65"/>
            <p:cNvSpPr txBox="1">
              <a:spLocks noChangeArrowheads="1"/>
            </p:cNvSpPr>
            <p:nvPr/>
          </p:nvSpPr>
          <p:spPr bwMode="auto">
            <a:xfrm>
              <a:off x="405295" y="1215900"/>
              <a:ext cx="4275209" cy="39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731" tIns="36731" rIns="36731" bIns="36731" rtlCol="0">
              <a:spAutoFit/>
            </a:bodyPr>
            <a:lstStyle>
              <a:defPPr>
                <a:defRPr lang="ru-RU"/>
              </a:defPPr>
              <a:lvl1pPr>
                <a:defRPr sz="1200" b="1" u="sng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918" kern="0" dirty="0">
                  <a:solidFill>
                    <a:srgbClr val="3E87BD">
                      <a:lumMod val="75000"/>
                    </a:srgbClr>
                  </a:solidFill>
                </a:rPr>
                <a:t>Заказчики процесса</a:t>
              </a:r>
              <a:r>
                <a:rPr lang="en-US" altLang="ru-RU" sz="918" kern="0">
                  <a:solidFill>
                    <a:srgbClr val="3E87BD">
                      <a:lumMod val="75000"/>
                    </a:srgbClr>
                  </a:solidFill>
                </a:rPr>
                <a:t>:</a:t>
              </a:r>
              <a:r>
                <a:rPr lang="ru-RU" altLang="ru-RU" sz="918" u="none" kern="0">
                  <a:solidFill>
                    <a:srgbClr val="3E87BD">
                      <a:lumMod val="75000"/>
                    </a:srgbClr>
                  </a:solidFill>
                </a:rPr>
                <a:t> </a:t>
              </a:r>
              <a:r>
                <a:rPr lang="ru-RU" altLang="ru-RU" sz="918" b="0" u="none" kern="0">
                  <a:solidFill>
                    <a:srgbClr val="414142"/>
                  </a:solidFill>
                </a:rPr>
                <a:t>Администрация города Орла, юридические и физические лица - заявители</a:t>
              </a:r>
              <a:endParaRPr lang="ru-RU" altLang="ru-RU" sz="918" b="0" u="none" kern="0" dirty="0">
                <a:solidFill>
                  <a:srgbClr val="414142"/>
                </a:solidFill>
              </a:endParaRPr>
            </a:p>
          </p:txBody>
        </p:sp>
        <p:sp>
          <p:nvSpPr>
            <p:cNvPr id="84" name="TextBox 65"/>
            <p:cNvSpPr txBox="1">
              <a:spLocks noChangeArrowheads="1"/>
            </p:cNvSpPr>
            <p:nvPr/>
          </p:nvSpPr>
          <p:spPr bwMode="auto">
            <a:xfrm>
              <a:off x="422050" y="3064333"/>
              <a:ext cx="3955163" cy="70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731" tIns="36731" rIns="36731" bIns="36731" rtlCol="0">
              <a:spAutoFit/>
            </a:bodyPr>
            <a:lstStyle>
              <a:defPPr>
                <a:defRPr lang="ru-RU"/>
              </a:defPPr>
              <a:lvl1pPr algn="ctr">
                <a:defRPr sz="1800" b="1" u="sng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algn="l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918" kern="0" dirty="0">
                  <a:solidFill>
                    <a:srgbClr val="3E87BD">
                      <a:lumMod val="75000"/>
                    </a:srgbClr>
                  </a:solidFill>
                </a:rPr>
                <a:t>Команда проекта</a:t>
              </a:r>
              <a:r>
                <a:rPr lang="en-US" altLang="ru-RU" sz="918" kern="0" dirty="0">
                  <a:solidFill>
                    <a:srgbClr val="3E87BD">
                      <a:lumMod val="75000"/>
                    </a:srgbClr>
                  </a:solidFill>
                </a:rPr>
                <a:t>:</a:t>
              </a:r>
              <a:r>
                <a:rPr lang="ru-RU" altLang="ru-RU" sz="918" u="none" kern="0" dirty="0">
                  <a:solidFill>
                    <a:srgbClr val="414142"/>
                  </a:solidFill>
                </a:rPr>
                <a:t> </a:t>
              </a:r>
              <a:r>
                <a:rPr lang="ru-RU" altLang="ru-RU" sz="918" b="0" u="none" kern="0" dirty="0">
                  <a:solidFill>
                    <a:srgbClr val="414142"/>
                  </a:solidFill>
                </a:rPr>
                <a:t>Свиридова Раиса Ивановна, Орлова Людмила Владимировна, Соловьева Наталья Владимировна, Сидорова Ирина Юрьевна, </a:t>
              </a:r>
              <a:r>
                <a:rPr lang="ru-RU" altLang="ru-RU" sz="918" b="0" u="none" kern="0" dirty="0" err="1">
                  <a:solidFill>
                    <a:srgbClr val="414142"/>
                  </a:solidFill>
                </a:rPr>
                <a:t>Эренс</a:t>
              </a:r>
              <a:r>
                <a:rPr lang="ru-RU" altLang="ru-RU" sz="918" b="0" u="none" kern="0" dirty="0">
                  <a:solidFill>
                    <a:srgbClr val="414142"/>
                  </a:solidFill>
                </a:rPr>
                <a:t> Евгений Игоревич, Мельников Андрей Михайлович, Артамонов Александр Викторович, Тарасов Сергей Леонидович</a:t>
              </a:r>
            </a:p>
          </p:txBody>
        </p:sp>
        <p:sp>
          <p:nvSpPr>
            <p:cNvPr id="85" name="TextBox 65"/>
            <p:cNvSpPr txBox="1">
              <a:spLocks noChangeArrowheads="1"/>
            </p:cNvSpPr>
            <p:nvPr/>
          </p:nvSpPr>
          <p:spPr bwMode="auto">
            <a:xfrm>
              <a:off x="411224" y="2462738"/>
              <a:ext cx="3870642" cy="39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731" tIns="36731" rIns="36731" bIns="36731" rtlCol="0">
              <a:spAutoFit/>
            </a:bodyPr>
            <a:lstStyle>
              <a:defPPr>
                <a:defRPr lang="ru-RU"/>
              </a:defPPr>
              <a:lvl1pPr>
                <a:defRPr sz="1400" b="1" u="sng">
                  <a:solidFill>
                    <a:srgbClr val="3E87BD">
                      <a:lumMod val="75000"/>
                    </a:srgbClr>
                  </a:solidFill>
                </a:defRPr>
              </a:lvl1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918" kern="0" dirty="0"/>
                <a:t>Владелец процесса</a:t>
              </a:r>
              <a:r>
                <a:rPr lang="en-US" altLang="ru-RU" sz="918" kern="0"/>
                <a:t>:</a:t>
              </a:r>
              <a:r>
                <a:rPr lang="ru-RU" altLang="ru-RU" sz="918" u="none" kern="0"/>
                <a:t> </a:t>
              </a:r>
              <a:r>
                <a:rPr lang="ru-RU" altLang="ru-RU" sz="918" b="0" u="none" kern="0">
                  <a:solidFill>
                    <a:srgbClr val="000000"/>
                  </a:solidFill>
                </a:rPr>
                <a:t>Управление документационной работы и информационных технологий аппарата администрации города Орла</a:t>
              </a:r>
              <a:endParaRPr lang="ru-RU" altLang="ru-RU" sz="918" b="0" u="none" kern="0" dirty="0">
                <a:solidFill>
                  <a:srgbClr val="414142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01340" y="4468180"/>
              <a:ext cx="4249617" cy="89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2962" fontAlgn="base">
                <a:spcBef>
                  <a:spcPts val="306"/>
                </a:spcBef>
                <a:spcAft>
                  <a:spcPts val="306"/>
                </a:spcAft>
                <a:defRPr/>
              </a:pPr>
              <a:endParaRPr lang="ru-RU" altLang="ru-RU" sz="1224" kern="0" dirty="0">
                <a:solidFill>
                  <a:srgbClr val="414142"/>
                </a:solidFill>
              </a:endParaRPr>
            </a:p>
            <a:p>
              <a:pPr defTabSz="932962" fontAlgn="base">
                <a:spcBef>
                  <a:spcPts val="306"/>
                </a:spcBef>
                <a:spcAft>
                  <a:spcPts val="306"/>
                </a:spcAft>
                <a:defRPr/>
              </a:pPr>
              <a:endParaRPr lang="en-US" altLang="ru-RU" sz="1224" kern="0" dirty="0">
                <a:solidFill>
                  <a:srgbClr val="414142"/>
                </a:solidFill>
              </a:endParaRPr>
            </a:p>
            <a:p>
              <a:pPr defTabSz="932962" fontAlgn="base">
                <a:spcBef>
                  <a:spcPts val="306"/>
                </a:spcBef>
                <a:spcAft>
                  <a:spcPts val="306"/>
                </a:spcAft>
                <a:defRPr/>
              </a:pPr>
              <a:endParaRPr lang="en-US" altLang="ru-RU" sz="1224" kern="0" dirty="0">
                <a:solidFill>
                  <a:srgbClr val="414142"/>
                </a:solidFill>
              </a:endParaRPr>
            </a:p>
          </p:txBody>
        </p:sp>
        <p:sp>
          <p:nvSpPr>
            <p:cNvPr id="87" name="TextBox 65"/>
            <p:cNvSpPr txBox="1">
              <a:spLocks noChangeArrowheads="1"/>
            </p:cNvSpPr>
            <p:nvPr/>
          </p:nvSpPr>
          <p:spPr bwMode="auto">
            <a:xfrm>
              <a:off x="411224" y="1541115"/>
              <a:ext cx="4005488" cy="70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731" tIns="36731" rIns="36731" bIns="36731" rtlCol="0">
              <a:spAutoFit/>
            </a:bodyPr>
            <a:lstStyle>
              <a:defPPr>
                <a:defRPr lang="ru-RU"/>
              </a:defPPr>
              <a:lvl1pPr>
                <a:defRPr sz="1200" b="1" u="sng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918" kern="0" dirty="0">
                  <a:solidFill>
                    <a:srgbClr val="3E87BD">
                      <a:lumMod val="75000"/>
                    </a:srgbClr>
                  </a:solidFill>
                </a:rPr>
                <a:t>Периметр проекта</a:t>
              </a:r>
              <a:r>
                <a:rPr lang="en-US" altLang="ru-RU" sz="918" kern="0">
                  <a:solidFill>
                    <a:srgbClr val="3E87BD">
                      <a:lumMod val="75000"/>
                    </a:srgbClr>
                  </a:solidFill>
                </a:rPr>
                <a:t>:</a:t>
              </a:r>
              <a:r>
                <a:rPr lang="ru-RU" altLang="ru-RU" sz="918" u="none" kern="0">
                  <a:solidFill>
                    <a:srgbClr val="3E87BD">
                      <a:lumMod val="75000"/>
                    </a:srgbClr>
                  </a:solidFill>
                </a:rPr>
                <a:t> </a:t>
              </a:r>
              <a:r>
                <a:rPr lang="ru-RU" altLang="ru-RU" sz="918" b="0" u="none" kern="0">
                  <a:solidFill>
                    <a:srgbClr val="000000"/>
                  </a:solidFill>
                </a:rPr>
                <a:t>Управление документационной работы и информационных технологий аппарата администрации города Орла, Финансово-экономическое управление, поставщик программного обеспечения (отобранный по №44-ФЗ «О контрактной системе»)</a:t>
              </a:r>
              <a:endParaRPr lang="ru-RU" altLang="ru-RU" sz="918" b="0" u="none" kern="0" dirty="0">
                <a:solidFill>
                  <a:srgbClr val="414142"/>
                </a:solidFill>
              </a:endParaRPr>
            </a:p>
          </p:txBody>
        </p:sp>
        <p:sp>
          <p:nvSpPr>
            <p:cNvPr id="88" name="TextBox 14"/>
            <p:cNvSpPr txBox="1">
              <a:spLocks noChangeArrowheads="1"/>
            </p:cNvSpPr>
            <p:nvPr/>
          </p:nvSpPr>
          <p:spPr bwMode="auto">
            <a:xfrm>
              <a:off x="4498585" y="1311193"/>
              <a:ext cx="4527278" cy="2215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eaLnBrk="1" hangingPunct="1">
                <a:spcBef>
                  <a:spcPts val="300"/>
                </a:spcBef>
                <a:spcAft>
                  <a:spcPts val="300"/>
                </a:spcAft>
                <a:defRPr sz="1400">
                  <a:solidFill>
                    <a:srgbClr val="414142"/>
                  </a:solidFill>
                </a:defRPr>
              </a:lvl1pPr>
            </a:lstStyle>
            <a:p>
              <a:pPr marL="233241" indent="-233241" defTabSz="932962" fontAlgn="base">
                <a:defRPr/>
              </a:pPr>
              <a:r>
                <a:rPr lang="ru-RU" altLang="ru-RU" sz="1020" b="1" kern="0" dirty="0">
                  <a:solidFill>
                    <a:srgbClr val="000000"/>
                  </a:solidFill>
                </a:rPr>
                <a:t>Ключевой риск: Нарушение сроков рассмотрения обращений граждан и организаций.</a:t>
              </a:r>
            </a:p>
            <a:p>
              <a:pPr indent="-173311" defTabSz="932962" fontAlgn="base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ru-RU" altLang="ru-RU" sz="1020" kern="0" dirty="0"/>
                <a:t>Финансовые потери</a:t>
              </a:r>
            </a:p>
            <a:p>
              <a:pPr marL="528030" lvl="1" indent="-174930" defTabSz="932962" fontAlgn="base">
                <a:buFont typeface="Wingdings" pitchFamily="2" charset="2"/>
                <a:buChar char="ü"/>
                <a:defRPr/>
              </a:pPr>
              <a:r>
                <a:rPr lang="ru-RU" sz="1020" kern="0" dirty="0">
                  <a:solidFill>
                    <a:srgbClr val="414142"/>
                  </a:solidFill>
                </a:rPr>
                <a:t>Затраты на печать и копирование документов</a:t>
              </a:r>
            </a:p>
            <a:p>
              <a:pPr marL="528030" lvl="1" indent="-174930" defTabSz="932962" fontAlgn="base">
                <a:buFont typeface="Wingdings" pitchFamily="2" charset="2"/>
                <a:buChar char="ü"/>
                <a:defRPr/>
              </a:pPr>
              <a:r>
                <a:rPr lang="ru-RU" sz="1020" kern="0" dirty="0">
                  <a:solidFill>
                    <a:srgbClr val="414142"/>
                  </a:solidFill>
                </a:rPr>
                <a:t>Трудозатраты</a:t>
              </a:r>
            </a:p>
            <a:p>
              <a:pPr marL="59929" indent="-173311" defTabSz="932962" fontAlgn="base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ru-RU" sz="1020" kern="0" dirty="0"/>
                <a:t>Потери времени</a:t>
              </a:r>
            </a:p>
            <a:p>
              <a:pPr marL="528030" lvl="1" indent="-174930" defTabSz="932962" fontAlgn="base">
                <a:buFont typeface="Wingdings" pitchFamily="2" charset="2"/>
                <a:buChar char="ü"/>
                <a:defRPr/>
              </a:pPr>
              <a:r>
                <a:rPr lang="ru-RU" sz="1020" kern="0" dirty="0">
                  <a:solidFill>
                    <a:srgbClr val="414142"/>
                  </a:solidFill>
                </a:rPr>
                <a:t>Внутренние перемещения документов</a:t>
              </a:r>
            </a:p>
            <a:p>
              <a:pPr marL="528030" lvl="1" indent="-174930" defTabSz="932962" fontAlgn="base">
                <a:buFont typeface="Wingdings" pitchFamily="2" charset="2"/>
                <a:buChar char="ü"/>
                <a:defRPr/>
              </a:pPr>
              <a:r>
                <a:rPr lang="ru-RU" sz="1020" kern="0" dirty="0">
                  <a:solidFill>
                    <a:srgbClr val="414142"/>
                  </a:solidFill>
                </a:rPr>
                <a:t>Контроль сроков исполнения поручений</a:t>
              </a:r>
            </a:p>
            <a:p>
              <a:pPr marL="59929" indent="-173311" defTabSz="932962" fontAlgn="base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ru-RU" sz="1020" kern="0" dirty="0"/>
                <a:t>Ответственность должностных лиц</a:t>
              </a:r>
            </a:p>
            <a:p>
              <a:pPr marL="528030" lvl="1" indent="-174930" defTabSz="932962" fontAlgn="base">
                <a:buFont typeface="Wingdings" pitchFamily="2" charset="2"/>
                <a:buChar char="ü"/>
                <a:defRPr/>
              </a:pPr>
              <a:r>
                <a:rPr lang="ru-RU" sz="1020" kern="0" dirty="0">
                  <a:solidFill>
                    <a:srgbClr val="414142"/>
                  </a:solidFill>
                </a:rPr>
                <a:t>Административная ответственность за нарушения</a:t>
              </a:r>
            </a:p>
            <a:p>
              <a:pPr marL="528030" lvl="1" indent="-174930" defTabSz="932962" fontAlgn="base">
                <a:buFont typeface="Wingdings" pitchFamily="2" charset="2"/>
                <a:buChar char="ü"/>
                <a:defRPr/>
              </a:pPr>
              <a:r>
                <a:rPr lang="ru-RU" sz="1020" kern="0" dirty="0">
                  <a:solidFill>
                    <a:srgbClr val="414142"/>
                  </a:solidFill>
                </a:rPr>
                <a:t>Возможность потери документов вследствие прохождения через множество исполнителей</a:t>
              </a:r>
              <a:endParaRPr lang="ru-RU" sz="1020" kern="0" dirty="0">
                <a:solidFill>
                  <a:srgbClr val="000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29497" y="981541"/>
              <a:ext cx="4211640" cy="274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20" b="1" u="sng" kern="0" dirty="0">
                  <a:solidFill>
                    <a:srgbClr val="3E87BD">
                      <a:lumMod val="75000"/>
                    </a:srgbClr>
                  </a:solidFill>
                </a:rPr>
                <a:t>1. Вовлеченные лица и рамки проекта</a:t>
              </a:r>
            </a:p>
          </p:txBody>
        </p:sp>
        <p:sp>
          <p:nvSpPr>
            <p:cNvPr id="90" name="TextBox 65"/>
            <p:cNvSpPr txBox="1">
              <a:spLocks noChangeArrowheads="1"/>
            </p:cNvSpPr>
            <p:nvPr/>
          </p:nvSpPr>
          <p:spPr bwMode="auto">
            <a:xfrm>
              <a:off x="422050" y="2170901"/>
              <a:ext cx="3870642" cy="39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731" tIns="36731" rIns="36731" bIns="36731" rtlCol="0">
              <a:spAutoFit/>
            </a:bodyPr>
            <a:lstStyle>
              <a:defPPr>
                <a:defRPr lang="ru-RU"/>
              </a:defPPr>
              <a:lvl1pPr>
                <a:defRPr sz="1400" b="1" u="sng">
                  <a:solidFill>
                    <a:srgbClr val="3E87BD">
                      <a:lumMod val="75000"/>
                    </a:srgbClr>
                  </a:solidFill>
                </a:defRPr>
              </a:lvl1pPr>
            </a:lstStyle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918" kern="0" dirty="0"/>
                <a:t>Границы процесса</a:t>
              </a:r>
              <a:r>
                <a:rPr lang="en-US" altLang="ru-RU" sz="918" kern="0" dirty="0"/>
                <a:t>:</a:t>
              </a:r>
              <a:r>
                <a:rPr lang="ru-RU" altLang="ru-RU" sz="918" u="none" kern="0" dirty="0"/>
                <a:t> </a:t>
              </a:r>
              <a:r>
                <a:rPr lang="ru-RU" sz="918" b="0" u="none" dirty="0">
                  <a:solidFill>
                    <a:srgbClr val="000000"/>
                  </a:solidFill>
                </a:rPr>
                <a:t>От регистрации обращения до экспедиционной обработки.</a:t>
              </a:r>
              <a:endParaRPr lang="en-US" sz="918" b="0" u="none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13" name="Таблица 112"/>
          <p:cNvGraphicFramePr>
            <a:graphicFrameLocks noGrp="1"/>
          </p:cNvGraphicFramePr>
          <p:nvPr>
            <p:extLst/>
          </p:nvPr>
        </p:nvGraphicFramePr>
        <p:xfrm>
          <a:off x="549592" y="4078126"/>
          <a:ext cx="4144438" cy="19436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Наименование </a:t>
                      </a:r>
                    </a:p>
                    <a:p>
                      <a:pPr algn="l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цели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Текущий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u="sng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  <a:endParaRPr lang="ru-RU" sz="10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Целевой </a:t>
                      </a:r>
                      <a:r>
                        <a:rPr lang="ru-RU" sz="10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  <a:endParaRPr lang="ru-RU" sz="10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0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0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Сокращение срока прохождения обращения (с момента поступления до непосредственного исполнителя)</a:t>
                      </a: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рабочих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дня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7751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рабочих дней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7751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0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ru-RU" sz="1000" b="0" kern="1200" noProof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Сокращение расходов на бумагу, печать и копирование</a:t>
                      </a:r>
                      <a:endParaRPr lang="ru-RU" sz="1000" b="0" kern="1200" noProof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 тыс.руб.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7751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350 тыс.руб.</a:t>
                      </a:r>
                    </a:p>
                  </a:txBody>
                  <a:tcPr marL="93297" marR="93297" marT="47751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000" b="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 Сокращение количества жалоб на нарушение сроков рассмотрения обращений</a:t>
                      </a: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7751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3297" marR="93297" marT="47751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Прямоугольник 113"/>
          <p:cNvSpPr/>
          <p:nvPr/>
        </p:nvSpPr>
        <p:spPr>
          <a:xfrm>
            <a:off x="4986155" y="3871472"/>
            <a:ext cx="431465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3311" defTabSz="932962" fontAlgn="base">
              <a:buFontTx/>
              <a:buAutoNum type="arabicPeriod"/>
              <a:defRPr/>
            </a:pPr>
            <a:r>
              <a:rPr lang="ru-RU" altLang="ru-RU" sz="1020" kern="0" dirty="0">
                <a:solidFill>
                  <a:srgbClr val="000000"/>
                </a:solidFill>
              </a:rPr>
              <a:t>Старт проекта – 01.11.19</a:t>
            </a:r>
          </a:p>
          <a:p>
            <a:pPr indent="-173311" defTabSz="932962" fontAlgn="base">
              <a:buFontTx/>
              <a:buAutoNum type="arabicPeriod"/>
              <a:defRPr/>
            </a:pPr>
            <a:r>
              <a:rPr lang="ru-RU" sz="1020" dirty="0">
                <a:solidFill>
                  <a:srgbClr val="000000"/>
                </a:solidFill>
              </a:rPr>
              <a:t>Диагностика и целевое состояние – 01.11.19 – 10.12.19</a:t>
            </a:r>
            <a:endParaRPr lang="ru-RU" sz="1020" kern="0" dirty="0">
              <a:solidFill>
                <a:srgbClr val="000000"/>
              </a:solidFill>
            </a:endParaRP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Разработка текущей карты процесса – 14.11.19 – 06.12.19</a:t>
            </a: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Разработка целевой карты процесса – 09.12.19 – 10.12.19</a:t>
            </a:r>
          </a:p>
          <a:p>
            <a:pPr marL="59929" indent="-173311" defTabSz="932962" fontAlgn="base">
              <a:buFontTx/>
              <a:buAutoNum type="arabicPeriod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Внедрение улучшений – 11.12.19 – 13.03.20</a:t>
            </a: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Совещание по защите подходов внедрения 18.12.19</a:t>
            </a: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Определение перечня мероприятий по реализации проекта – 11.12.19 – 16.12.19</a:t>
            </a: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Внедрение и проведение экспериментов мероприятий по достижению целей проекта – 09.01.20 –  28.02.20</a:t>
            </a: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Обучение участников процесса – 02.03.20 – 13.03.20</a:t>
            </a:r>
          </a:p>
          <a:p>
            <a:pPr marL="59929" indent="-173311" defTabSz="932962" fontAlgn="base">
              <a:buFontTx/>
              <a:buAutoNum type="arabicPeriod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Закрепление результатов – 30.03.20 – 30.04.20</a:t>
            </a: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Мониторинг достигнутых результатов – 30.03.20 – 25.04.20</a:t>
            </a:r>
          </a:p>
          <a:p>
            <a:pPr marL="528030" lvl="1" indent="-174930" defTabSz="932962" fontAlgn="base">
              <a:buFont typeface="Wingdings" pitchFamily="2" charset="2"/>
              <a:buChar char="ü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Завершающее совещание – 30.04.20</a:t>
            </a:r>
          </a:p>
          <a:p>
            <a:pPr marL="59929" indent="-173311" defTabSz="932962" fontAlgn="base">
              <a:buFontTx/>
              <a:buAutoNum type="arabicPeriod"/>
              <a:defRPr/>
            </a:pPr>
            <a:r>
              <a:rPr lang="ru-RU" sz="1020" kern="0" dirty="0">
                <a:solidFill>
                  <a:srgbClr val="000000"/>
                </a:solidFill>
              </a:rPr>
              <a:t>Закрытие проекта – 31.05.20</a:t>
            </a:r>
          </a:p>
        </p:txBody>
      </p:sp>
    </p:spTree>
    <p:extLst>
      <p:ext uri="{BB962C8B-B14F-4D97-AF65-F5344CB8AC3E}">
        <p14:creationId xmlns:p14="http://schemas.microsoft.com/office/powerpoint/2010/main" val="38485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23784" y="427710"/>
            <a:ext cx="7002886" cy="51116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569" dirty="0">
                <a:solidFill>
                  <a:srgbClr val="003274"/>
                </a:solidFill>
              </a:rPr>
              <a:t>Этапы </a:t>
            </a:r>
            <a:r>
              <a:rPr lang="ru-RU" sz="1661" dirty="0"/>
              <a:t>ПСР-проекта </a:t>
            </a:r>
            <a:br>
              <a:rPr lang="ru-RU" sz="1661" dirty="0"/>
            </a:br>
            <a:r>
              <a:rPr lang="ru-RU" sz="1661" dirty="0"/>
              <a:t>«Эффективный документооборот в администрации города Орла»</a:t>
            </a:r>
            <a:endParaRPr lang="en-US" sz="1569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863338" y="2690625"/>
            <a:ext cx="182260" cy="52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216" tIns="45108" rIns="90216" bIns="45108" numCol="1" anchor="ctr" anchorCtr="0" compatLnSpc="1">
            <a:prstTxWarp prst="textNoShape">
              <a:avLst/>
            </a:prstTxWarp>
            <a:spAutoFit/>
          </a:bodyPr>
          <a:lstStyle/>
          <a:p>
            <a:pPr defTabSz="902106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15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ru-RU" altLang="ru-RU" sz="1015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endParaRPr lang="ru-RU" altLang="ru-RU" sz="1754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709129" y="6183085"/>
            <a:ext cx="855279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12334" y="1609116"/>
          <a:ext cx="8240968" cy="4007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8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4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этапа</a:t>
                      </a:r>
                      <a:endParaRPr lang="ru-RU" sz="16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Предполагаемые результаты </a:t>
                      </a:r>
                      <a:endParaRPr lang="ru-RU" sz="16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562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эффективности рассмотрения обращений граждан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accent5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организаций</a:t>
                      </a:r>
                      <a:endParaRPr lang="ru-RU" sz="14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AutoNum type="arabicPeriod"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Сокращение срока прохождения обращения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(с момента поступления до непосредственного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исполнителя</a:t>
                      </a:r>
                      <a:r>
                        <a:rPr lang="en-US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AutoNum type="arabicPeriod"/>
                        <a:tabLst/>
                        <a:defRPr/>
                      </a:pPr>
                      <a:endParaRPr lang="en-US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AutoNum type="arabicPeriod"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Сокращение расходов на бумагу, печать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и копирование</a:t>
                      </a:r>
                      <a:endParaRPr lang="en-US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  Сокращение количества жалоб на нарушение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сроков  рассмотрения обращений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AutoNum type="arabicPeriod"/>
                        <a:tabLst/>
                        <a:defRPr/>
                      </a:pPr>
                      <a:endParaRPr lang="en-US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790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6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7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эффективности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5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 визировании правовых актов</a:t>
                      </a:r>
                      <a:endParaRPr lang="ru-RU" sz="14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accent5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   Сокращение срока прохождения проекта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правового акта при визировании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(параллельное  согласование)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AutoNum type="arabicPeriod" startAt="2"/>
                        <a:tabLst/>
                        <a:defRPr/>
                      </a:pPr>
                      <a:r>
                        <a:rPr lang="ru-RU" sz="1300" b="0" kern="1200" noProof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Сокращение расходов на бумагу, печать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300" b="0" kern="1200" noProof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и копирование</a:t>
                      </a:r>
                      <a:endParaRPr lang="en-US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300" b="0" kern="1200" noProof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4401" marR="84401" marT="42200" marB="42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13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Object 243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382892" y="1622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4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2892" y="1622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843" y="236936"/>
            <a:ext cx="6369491" cy="44487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735"/>
              </a:lnSpc>
            </a:pPr>
            <a:r>
              <a:rPr lang="ru-RU" sz="1632" dirty="0"/>
              <a:t>Команда проекта</a:t>
            </a:r>
            <a:r>
              <a:rPr lang="ru-RU" sz="1632"/>
              <a:t>: «</a:t>
            </a:r>
            <a:r>
              <a:rPr lang="ru-RU" sz="1632">
                <a:solidFill>
                  <a:srgbClr val="003274"/>
                </a:solidFill>
              </a:rPr>
              <a:t>Повышение эффективности рассмотрения обращений граждан и организаций</a:t>
            </a:r>
            <a:r>
              <a:rPr lang="ru-RU" sz="1632"/>
              <a:t>»</a:t>
            </a:r>
            <a:endParaRPr lang="en-US" sz="1632" dirty="0"/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512471" y="1014920"/>
            <a:ext cx="8881061" cy="535049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87" tIns="46644" rIns="93287" bIns="46644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632" dirty="0">
              <a:solidFill>
                <a:srgbClr val="000000"/>
              </a:solidFill>
            </a:endParaRPr>
          </a:p>
        </p:txBody>
      </p:sp>
      <p:cxnSp>
        <p:nvCxnSpPr>
          <p:cNvPr id="65" name="AutoShape 249"/>
          <p:cNvCxnSpPr>
            <a:cxnSpLocks noChangeShapeType="1"/>
            <a:stCxn id="66" idx="4"/>
            <a:endCxn id="66" idx="6"/>
          </p:cNvCxnSpPr>
          <p:nvPr/>
        </p:nvCxnSpPr>
        <p:spPr bwMode="auto">
          <a:xfrm>
            <a:off x="643066" y="1233576"/>
            <a:ext cx="8619869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AutoShape 249"/>
          <p:cNvCxnSpPr>
            <a:cxnSpLocks noChangeShapeType="1"/>
            <a:stCxn id="71" idx="4"/>
            <a:endCxn id="71" idx="6"/>
          </p:cNvCxnSpPr>
          <p:nvPr/>
        </p:nvCxnSpPr>
        <p:spPr bwMode="auto">
          <a:xfrm>
            <a:off x="643066" y="2421014"/>
            <a:ext cx="8619869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AutoShape 250"/>
          <p:cNvSpPr>
            <a:spLocks noChangeArrowheads="1"/>
          </p:cNvSpPr>
          <p:nvPr/>
        </p:nvSpPr>
        <p:spPr bwMode="auto">
          <a:xfrm>
            <a:off x="643066" y="1054582"/>
            <a:ext cx="8619869" cy="17899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18657" anchor="b">
            <a:spAutoFit/>
          </a:bodyPr>
          <a:lstStyle/>
          <a:p>
            <a:pPr indent="119847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20" b="1" dirty="0">
                <a:solidFill>
                  <a:srgbClr val="000000"/>
                </a:solidFill>
              </a:rPr>
              <a:t>Руководство проекта (непосредственно отвечающие за результат проекта, принимающие основные решения)</a:t>
            </a:r>
          </a:p>
        </p:txBody>
      </p:sp>
      <p:sp>
        <p:nvSpPr>
          <p:cNvPr id="71" name="AutoShape 250"/>
          <p:cNvSpPr>
            <a:spLocks noChangeArrowheads="1"/>
          </p:cNvSpPr>
          <p:nvPr/>
        </p:nvSpPr>
        <p:spPr bwMode="auto">
          <a:xfrm>
            <a:off x="643066" y="2242020"/>
            <a:ext cx="8619869" cy="178994"/>
          </a:xfrm>
          <a:prstGeom prst="leftRightArrow">
            <a:avLst>
              <a:gd name="adj1" fmla="val 100000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18657" anchor="b">
            <a:spAutoFit/>
          </a:bodyPr>
          <a:lstStyle/>
          <a:p>
            <a:pPr indent="119847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20" b="1" dirty="0">
                <a:solidFill>
                  <a:srgbClr val="000000"/>
                </a:solidFill>
              </a:rPr>
              <a:t>Команда проекта</a:t>
            </a:r>
          </a:p>
        </p:txBody>
      </p:sp>
      <p:sp>
        <p:nvSpPr>
          <p:cNvPr id="53" name="Rectangle 53"/>
          <p:cNvSpPr txBox="1"/>
          <p:nvPr/>
        </p:nvSpPr>
        <p:spPr>
          <a:xfrm>
            <a:off x="1529920" y="4006430"/>
            <a:ext cx="1734061" cy="64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Сидорова Ирина Юрьевна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Заведующий техническим сектором по работе с обращениями граждан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165" name="Rectangle 165"/>
          <p:cNvSpPr txBox="1"/>
          <p:nvPr/>
        </p:nvSpPr>
        <p:spPr>
          <a:xfrm>
            <a:off x="643065" y="4853788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</a:t>
            </a:r>
            <a:r>
              <a:rPr lang="ru-RU" sz="1020">
                <a:solidFill>
                  <a:srgbClr val="000000"/>
                </a:solidFill>
              </a:rPr>
              <a:t>: эксперт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145" name="Rectangle 53"/>
          <p:cNvSpPr txBox="1"/>
          <p:nvPr/>
        </p:nvSpPr>
        <p:spPr>
          <a:xfrm>
            <a:off x="4409324" y="4038483"/>
            <a:ext cx="1912947" cy="60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Эренс Евгений Игоревич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Заместитель начальника управления - начальник отдела информационных технологий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146" name="Rectangle 165"/>
          <p:cNvSpPr txBox="1"/>
          <p:nvPr/>
        </p:nvSpPr>
        <p:spPr>
          <a:xfrm>
            <a:off x="3552832" y="4882523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Роль: координатор</a:t>
            </a:r>
          </a:p>
        </p:txBody>
      </p:sp>
      <p:sp>
        <p:nvSpPr>
          <p:cNvPr id="149" name="Rectangle 53"/>
          <p:cNvSpPr txBox="1"/>
          <p:nvPr/>
        </p:nvSpPr>
        <p:spPr>
          <a:xfrm>
            <a:off x="7286077" y="3994772"/>
            <a:ext cx="2104154" cy="93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Мельников Андрей Михайлович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Заведующий сектором информационной безопасности отдела информационных технологий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150" name="Rectangle 165"/>
          <p:cNvSpPr txBox="1"/>
          <p:nvPr/>
        </p:nvSpPr>
        <p:spPr>
          <a:xfrm>
            <a:off x="6517335" y="4834826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</a:t>
            </a:r>
            <a:r>
              <a:rPr lang="ru-RU" sz="1020">
                <a:solidFill>
                  <a:srgbClr val="000000"/>
                </a:solidFill>
              </a:rPr>
              <a:t>: эксперт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215" name="Rectangle 165"/>
          <p:cNvSpPr txBox="1"/>
          <p:nvPr/>
        </p:nvSpPr>
        <p:spPr>
          <a:xfrm>
            <a:off x="3552832" y="1998104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 dirty="0">
                <a:solidFill>
                  <a:srgbClr val="000000"/>
                </a:solidFill>
              </a:rPr>
              <a:t>Руководитель проекта</a:t>
            </a:r>
            <a:endParaRPr lang="en-US" sz="1020" b="1" dirty="0">
              <a:solidFill>
                <a:srgbClr val="000000"/>
              </a:solidFill>
            </a:endParaRPr>
          </a:p>
        </p:txBody>
      </p:sp>
      <p:sp>
        <p:nvSpPr>
          <p:cNvPr id="218" name="Rectangle 53"/>
          <p:cNvSpPr txBox="1"/>
          <p:nvPr/>
        </p:nvSpPr>
        <p:spPr>
          <a:xfrm>
            <a:off x="1678442" y="1334579"/>
            <a:ext cx="5058205" cy="48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Трифонова Ольга Николаевна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Начальник управления документационной работы и информационных технологий аппарата администрации города Орла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219" name="Rectangle 165"/>
          <p:cNvSpPr txBox="1"/>
          <p:nvPr/>
        </p:nvSpPr>
        <p:spPr>
          <a:xfrm>
            <a:off x="643065" y="2006576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 dirty="0">
                <a:solidFill>
                  <a:srgbClr val="000000"/>
                </a:solidFill>
              </a:rPr>
              <a:t>Владелец процесса</a:t>
            </a:r>
            <a:endParaRPr lang="en-US" sz="1020" b="1" dirty="0">
              <a:solidFill>
                <a:srgbClr val="000000"/>
              </a:solidFill>
            </a:endParaRPr>
          </a:p>
        </p:txBody>
      </p:sp>
      <p:sp>
        <p:nvSpPr>
          <p:cNvPr id="153" name="Rectangle 53"/>
          <p:cNvSpPr txBox="1"/>
          <p:nvPr/>
        </p:nvSpPr>
        <p:spPr>
          <a:xfrm>
            <a:off x="4371674" y="2519541"/>
            <a:ext cx="1844472" cy="81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Орлова Людмила Владимировна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Заведующий сектором по работе со служебными документами отдела документационной работы 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154" name="Rectangle 165"/>
          <p:cNvSpPr txBox="1">
            <a:spLocks/>
          </p:cNvSpPr>
          <p:nvPr/>
        </p:nvSpPr>
        <p:spPr>
          <a:xfrm>
            <a:off x="3552832" y="3503601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</a:t>
            </a:r>
            <a:r>
              <a:rPr lang="ru-RU" sz="1020">
                <a:solidFill>
                  <a:srgbClr val="000000"/>
                </a:solidFill>
              </a:rPr>
              <a:t>: эксперт</a:t>
            </a:r>
            <a:endParaRPr lang="ru-RU" sz="1020" dirty="0">
              <a:solidFill>
                <a:srgbClr val="000000"/>
              </a:solidFill>
            </a:endParaRPr>
          </a:p>
        </p:txBody>
      </p:sp>
      <p:sp>
        <p:nvSpPr>
          <p:cNvPr id="157" name="Rectangle 53"/>
          <p:cNvSpPr txBox="1"/>
          <p:nvPr/>
        </p:nvSpPr>
        <p:spPr>
          <a:xfrm>
            <a:off x="7286077" y="2510359"/>
            <a:ext cx="1757546" cy="8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Соловьева Наталья Владимировна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Заведующий сектором по работе с муниципальными правовыми актами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158" name="Rectangle 165"/>
          <p:cNvSpPr txBox="1"/>
          <p:nvPr/>
        </p:nvSpPr>
        <p:spPr>
          <a:xfrm>
            <a:off x="6517334" y="3462201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</a:t>
            </a:r>
            <a:r>
              <a:rPr lang="ru-RU" sz="1020">
                <a:solidFill>
                  <a:srgbClr val="000000"/>
                </a:solidFill>
              </a:rPr>
              <a:t>: основной исполнитель</a:t>
            </a:r>
            <a:endParaRPr lang="en-US" sz="1020">
              <a:solidFill>
                <a:srgbClr val="000000"/>
              </a:solidFill>
            </a:endParaRPr>
          </a:p>
        </p:txBody>
      </p:sp>
      <p:sp>
        <p:nvSpPr>
          <p:cNvPr id="222" name="Rectangle 53"/>
          <p:cNvSpPr txBox="1"/>
          <p:nvPr/>
        </p:nvSpPr>
        <p:spPr>
          <a:xfrm>
            <a:off x="1531685" y="2522017"/>
            <a:ext cx="1844472" cy="78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Свиридова Раиса Ивановна</a:t>
            </a:r>
            <a:endParaRPr lang="ru-RU" sz="102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Заместитель начальника управления - начальник отдела документационной работы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223" name="Rectangle 165"/>
          <p:cNvSpPr txBox="1"/>
          <p:nvPr/>
        </p:nvSpPr>
        <p:spPr>
          <a:xfrm>
            <a:off x="643065" y="3473859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</a:t>
            </a:r>
            <a:r>
              <a:rPr lang="ru-RU" sz="1020">
                <a:solidFill>
                  <a:srgbClr val="000000"/>
                </a:solidFill>
              </a:rPr>
              <a:t>: координатор</a:t>
            </a:r>
            <a:endParaRPr lang="ru-RU" sz="1020" dirty="0">
              <a:solidFill>
                <a:srgbClr val="000000"/>
              </a:solidFill>
            </a:endParaRPr>
          </a:p>
        </p:txBody>
      </p:sp>
      <p:sp>
        <p:nvSpPr>
          <p:cNvPr id="62" name="Rectangle 53"/>
          <p:cNvSpPr txBox="1"/>
          <p:nvPr/>
        </p:nvSpPr>
        <p:spPr>
          <a:xfrm>
            <a:off x="1508468" y="5203466"/>
            <a:ext cx="2181389" cy="8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Артамонов Александр Викторович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Инженер технического сектора информационно-технического обеспечения отдела информационных технологий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90" name="Rectangle 165"/>
          <p:cNvSpPr txBox="1"/>
          <p:nvPr/>
        </p:nvSpPr>
        <p:spPr>
          <a:xfrm>
            <a:off x="643065" y="6194078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</a:t>
            </a:r>
            <a:r>
              <a:rPr lang="ru-RU" sz="1020">
                <a:solidFill>
                  <a:srgbClr val="000000"/>
                </a:solidFill>
              </a:rPr>
              <a:t>: исполнитель</a:t>
            </a:r>
            <a:endParaRPr lang="ru-RU" sz="1020" dirty="0">
              <a:solidFill>
                <a:srgbClr val="000000"/>
              </a:solidFill>
            </a:endParaRPr>
          </a:p>
        </p:txBody>
      </p:sp>
      <p:cxnSp>
        <p:nvCxnSpPr>
          <p:cNvPr id="98" name="AutoShape 249"/>
          <p:cNvCxnSpPr>
            <a:cxnSpLocks noChangeShapeType="1"/>
          </p:cNvCxnSpPr>
          <p:nvPr/>
        </p:nvCxnSpPr>
        <p:spPr bwMode="auto">
          <a:xfrm>
            <a:off x="643066" y="5073954"/>
            <a:ext cx="8619869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AutoShape 249"/>
          <p:cNvCxnSpPr>
            <a:cxnSpLocks noChangeShapeType="1"/>
          </p:cNvCxnSpPr>
          <p:nvPr/>
        </p:nvCxnSpPr>
        <p:spPr bwMode="auto">
          <a:xfrm>
            <a:off x="643066" y="3792293"/>
            <a:ext cx="8619869" cy="0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Rectangle 53"/>
          <p:cNvSpPr txBox="1"/>
          <p:nvPr/>
        </p:nvSpPr>
        <p:spPr>
          <a:xfrm>
            <a:off x="4418902" y="5220832"/>
            <a:ext cx="2011415" cy="8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b="1">
                <a:solidFill>
                  <a:srgbClr val="000000"/>
                </a:solidFill>
              </a:rPr>
              <a:t>Тарасов Сергей Леонидович</a:t>
            </a:r>
            <a:endParaRPr lang="ru-RU" sz="102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>
                <a:solidFill>
                  <a:srgbClr val="000000"/>
                </a:solidFill>
              </a:rPr>
              <a:t>Инженер сектора информационной безопасности отдела информационных технологий</a:t>
            </a:r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2" name="Rectangle 165"/>
          <p:cNvSpPr txBox="1"/>
          <p:nvPr/>
        </p:nvSpPr>
        <p:spPr>
          <a:xfrm>
            <a:off x="3552832" y="6208399"/>
            <a:ext cx="2526288" cy="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020" dirty="0">
                <a:solidFill>
                  <a:srgbClr val="000000"/>
                </a:solidFill>
              </a:rPr>
              <a:t>Роль</a:t>
            </a:r>
            <a:r>
              <a:rPr lang="ru-RU" sz="1020">
                <a:solidFill>
                  <a:srgbClr val="000000"/>
                </a:solidFill>
              </a:rPr>
              <a:t>: эксперт</a:t>
            </a:r>
            <a:endParaRPr lang="ru-RU" sz="1020" dirty="0">
              <a:solidFill>
                <a:srgbClr val="000000"/>
              </a:solidFill>
            </a:endParaRPr>
          </a:p>
        </p:txBody>
      </p:sp>
      <p:pic>
        <p:nvPicPr>
          <p:cNvPr id="43" name="Рисунок 42" descr="C:\Users\soloviyova-nv\Desktop\Трифонова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3"/>
          <a:stretch/>
        </p:blipFill>
        <p:spPr bwMode="auto">
          <a:xfrm>
            <a:off x="788573" y="1286570"/>
            <a:ext cx="576875" cy="661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Рисунок 43" descr="C:\Users\soloviyova-nv\Desktop\фото 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77" y="2550034"/>
            <a:ext cx="607085" cy="771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 descr="C:\Users\soloviyova-nv\Desktop\Сидорова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6" y="3979282"/>
            <a:ext cx="550888" cy="73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8" y="2564138"/>
            <a:ext cx="599348" cy="771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73" y="3938496"/>
            <a:ext cx="606065" cy="808087"/>
          </a:xfrm>
          <a:prstGeom prst="rect">
            <a:avLst/>
          </a:prstGeom>
        </p:spPr>
      </p:pic>
      <p:pic>
        <p:nvPicPr>
          <p:cNvPr id="46" name="Рисунок 45" descr="C:\Users\soloviyova-nv\Desktop\Орлова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7" t="24187" r="36695" b="57762"/>
          <a:stretch/>
        </p:blipFill>
        <p:spPr bwMode="auto">
          <a:xfrm>
            <a:off x="3552833" y="2528113"/>
            <a:ext cx="650385" cy="771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78" y="5253920"/>
            <a:ext cx="590056" cy="734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86" y="3979282"/>
            <a:ext cx="608240" cy="771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08" y="5256759"/>
            <a:ext cx="581241" cy="7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541638" y="776705"/>
            <a:ext cx="6985649" cy="7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950" dirty="0">
                <a:solidFill>
                  <a:srgbClr val="002060"/>
                </a:solidFill>
                <a:latin typeface="Arial" panose="020B0604020202020204" pitchFamily="34" charset="0"/>
                <a:ea typeface="Fira Sans Medium" panose="020B0603050000020004" pitchFamily="34" charset="0"/>
                <a:cs typeface="Arial" panose="020B0604020202020204" pitchFamily="34" charset="0"/>
              </a:rPr>
              <a:t>Исходные предпосылки и условия успешной работы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229364" y="692210"/>
            <a:ext cx="1404156" cy="70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pic>
        <p:nvPicPr>
          <p:cNvPr id="34" name="Рисунок 33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6118836-0066-914D-AC6D-0F95AF9C5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1" y="827791"/>
            <a:ext cx="446525" cy="57298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F794CB-90DB-5E43-BB30-8F37EAE33EB5}"/>
              </a:ext>
            </a:extLst>
          </p:cNvPr>
          <p:cNvSpPr/>
          <p:nvPr/>
        </p:nvSpPr>
        <p:spPr>
          <a:xfrm>
            <a:off x="272480" y="854714"/>
            <a:ext cx="140371" cy="6433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365" y="745242"/>
            <a:ext cx="822331" cy="6025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0490" y="2492896"/>
            <a:ext cx="8946531" cy="91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09553" indent="-309553" defTabSz="990570">
              <a:buFont typeface="Wingdings" panose="05000000000000000000" pitchFamily="2" charset="2"/>
              <a:buChar char="§"/>
              <a:defRPr/>
            </a:pPr>
            <a:r>
              <a:rPr 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в увеличении удовлетворенности граждан работой  ЖКХ, транспорта, дорожного хозяйства и других направлениях социальной сферы.</a:t>
            </a:r>
          </a:p>
          <a:p>
            <a:pPr marL="309553" indent="-309553" defTabSz="990570">
              <a:buFont typeface="Wingdings" panose="05000000000000000000" pitchFamily="2" charset="2"/>
              <a:buChar char="§"/>
              <a:defRPr/>
            </a:pPr>
            <a:r>
              <a:rPr 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Положительный опыт федерального проекта «Бережливая поликлиника».</a:t>
            </a:r>
          </a:p>
          <a:p>
            <a:pPr marL="309553" indent="-309553" defTabSz="990570">
              <a:buFont typeface="Wingdings" panose="05000000000000000000" pitchFamily="2" charset="2"/>
              <a:buChar char="§"/>
              <a:defRPr/>
            </a:pPr>
            <a:r>
              <a:rPr 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первых шагов проектов «Бережливый город» в ЗАТО Госкорпорации «</a:t>
            </a:r>
            <a:r>
              <a:rPr lang="ru-RU" sz="1733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(запущены с октября 2017г.).</a:t>
            </a:r>
          </a:p>
          <a:p>
            <a:pPr marL="309553" indent="-309553" defTabSz="990570">
              <a:buFont typeface="Wingdings" panose="05000000000000000000" pitchFamily="2" charset="2"/>
              <a:buChar char="§"/>
              <a:defRPr/>
            </a:pPr>
            <a:r>
              <a:rPr 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Эффективных регионов: Нижегородская, Белгородская, Сахалинская области, республика Татарстан</a:t>
            </a:r>
          </a:p>
          <a:p>
            <a:pPr marL="309553" indent="-309553" defTabSz="990570">
              <a:buFont typeface="Wingdings" panose="05000000000000000000" pitchFamily="2" charset="2"/>
              <a:buChar char="§"/>
              <a:defRPr/>
            </a:pPr>
            <a:r>
              <a:rPr lang="ru-RU" sz="173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в развитии с применением новых подходов и инструментов бережливого производства в органах государственной власти и в органах местного самоуправления.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896549" y="4781737"/>
            <a:ext cx="1867346" cy="46563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1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успешной работы</a:t>
            </a: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3002783" y="4361070"/>
            <a:ext cx="6294237" cy="1306968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517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Вовлеченность первого руководителя.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51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содействие и вовлеченность сотрудников министерств.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51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 признание проблемных зон для открытия проектов.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51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Готовность ставить амбициозные цели и решать проблемы.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ru-RU" altLang="ru-RU" sz="151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инфраструктуры проектной деятельности</a:t>
            </a:r>
          </a:p>
          <a:p>
            <a:pPr eaLnBrk="1" hangingPunct="1"/>
            <a:endParaRPr lang="ru-RU" altLang="ru-RU" sz="151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Анкетирование 1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91" y="1099174"/>
            <a:ext cx="7730413" cy="54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Прямоугольник 387"/>
          <p:cNvSpPr/>
          <p:nvPr/>
        </p:nvSpPr>
        <p:spPr>
          <a:xfrm>
            <a:off x="516060" y="6063432"/>
            <a:ext cx="8908633" cy="3893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7885" y="4340558"/>
            <a:ext cx="2239713" cy="1609245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>
              <a:solidFill>
                <a:srgbClr val="000000"/>
              </a:solidFill>
            </a:endParaRPr>
          </a:p>
        </p:txBody>
      </p:sp>
      <p:graphicFrame>
        <p:nvGraphicFramePr>
          <p:cNvPr id="58" name="Object 57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382891" y="331475"/>
          <a:ext cx="1619" cy="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8"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82891" y="331475"/>
                        <a:ext cx="1619" cy="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720" y="472596"/>
            <a:ext cx="6816882" cy="4257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6" dirty="0"/>
              <a:t>Карта текущего состояния процесса «</a:t>
            </a:r>
            <a:r>
              <a:rPr lang="ru-RU" sz="1356" dirty="0">
                <a:solidFill>
                  <a:srgbClr val="003274"/>
                </a:solidFill>
              </a:rPr>
              <a:t>Повышение эффективности рассмотрения обращений граждан и организаций</a:t>
            </a:r>
            <a:r>
              <a:rPr lang="ru-RU" sz="1356" dirty="0"/>
              <a:t>»</a:t>
            </a:r>
            <a:endParaRPr lang="en-US" sz="1356" dirty="0"/>
          </a:p>
        </p:txBody>
      </p:sp>
      <p:sp>
        <p:nvSpPr>
          <p:cNvPr id="165" name="Rectangle 41"/>
          <p:cNvSpPr txBox="1"/>
          <p:nvPr/>
        </p:nvSpPr>
        <p:spPr>
          <a:xfrm>
            <a:off x="414987" y="943272"/>
            <a:ext cx="9140220" cy="15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dirty="0">
                <a:solidFill>
                  <a:srgbClr val="000000"/>
                </a:solidFill>
              </a:rPr>
              <a:t>ИТОГО - ВПП</a:t>
            </a:r>
            <a:r>
              <a:rPr lang="en-US" sz="994" b="1" dirty="0">
                <a:solidFill>
                  <a:srgbClr val="000000"/>
                </a:solidFill>
              </a:rPr>
              <a:t> </a:t>
            </a:r>
            <a:r>
              <a:rPr lang="ru-RU" sz="994" b="1" dirty="0">
                <a:solidFill>
                  <a:srgbClr val="000000"/>
                </a:solidFill>
              </a:rPr>
              <a:t> до 22 рабочих дней</a:t>
            </a:r>
            <a:r>
              <a:rPr lang="en-US" sz="994" b="1" dirty="0">
                <a:solidFill>
                  <a:srgbClr val="000000"/>
                </a:solidFill>
              </a:rPr>
              <a:t> </a:t>
            </a:r>
            <a:r>
              <a:rPr lang="ru-RU" sz="994" b="1" dirty="0">
                <a:solidFill>
                  <a:srgbClr val="000000"/>
                </a:solidFill>
              </a:rPr>
              <a:t>(</a:t>
            </a:r>
            <a:r>
              <a:rPr lang="ru-RU" sz="994" b="1" dirty="0" err="1">
                <a:solidFill>
                  <a:srgbClr val="000000"/>
                </a:solidFill>
              </a:rPr>
              <a:t>р.д</a:t>
            </a:r>
            <a:r>
              <a:rPr lang="ru-RU" sz="994" b="1" dirty="0">
                <a:solidFill>
                  <a:srgbClr val="000000"/>
                </a:solidFill>
              </a:rPr>
              <a:t>.) (30 календарных дней)</a:t>
            </a:r>
            <a:endParaRPr lang="en-US" sz="994" b="1" dirty="0">
              <a:solidFill>
                <a:srgbClr val="000000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08045" y="1554008"/>
            <a:ext cx="380942" cy="121871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sp>
        <p:nvSpPr>
          <p:cNvPr id="227" name="Rectangle 41"/>
          <p:cNvSpPr txBox="1">
            <a:spLocks/>
          </p:cNvSpPr>
          <p:nvPr/>
        </p:nvSpPr>
        <p:spPr>
          <a:xfrm>
            <a:off x="472132" y="1533244"/>
            <a:ext cx="380942" cy="121871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34776" tIns="34776" rIns="34776" bIns="34776" numCol="1" anchor="ctr" anchorCtr="1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i="1" dirty="0">
                <a:solidFill>
                  <a:srgbClr val="000000"/>
                </a:solidFill>
              </a:rPr>
              <a:t>Вход процесса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77349" y="1421309"/>
            <a:ext cx="0" cy="147850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213"/>
          <p:cNvGrpSpPr/>
          <p:nvPr/>
        </p:nvGrpSpPr>
        <p:grpSpPr>
          <a:xfrm>
            <a:off x="2821175" y="905221"/>
            <a:ext cx="4099328" cy="251332"/>
            <a:chOff x="176211" y="1362814"/>
            <a:chExt cx="8589720" cy="272561"/>
          </a:xfrm>
        </p:grpSpPr>
        <p:cxnSp>
          <p:nvCxnSpPr>
            <p:cNvPr id="170" name="Straight Connector 216"/>
            <p:cNvCxnSpPr/>
            <p:nvPr/>
          </p:nvCxnSpPr>
          <p:spPr>
            <a:xfrm>
              <a:off x="176211" y="1362814"/>
              <a:ext cx="8589720" cy="0"/>
            </a:xfrm>
            <a:prstGeom prst="line">
              <a:avLst/>
            </a:prstGeom>
            <a:ln w="19050">
              <a:gradFill flip="none" rotWithShape="1">
                <a:gsLst>
                  <a:gs pos="76000">
                    <a:srgbClr val="91C1FE"/>
                  </a:gs>
                  <a:gs pos="21692">
                    <a:schemeClr val="tx2">
                      <a:lumMod val="25000"/>
                      <a:lumOff val="75000"/>
                    </a:schemeClr>
                  </a:gs>
                  <a:gs pos="0">
                    <a:schemeClr val="bg1"/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217"/>
            <p:cNvCxnSpPr/>
            <p:nvPr/>
          </p:nvCxnSpPr>
          <p:spPr>
            <a:xfrm>
              <a:off x="176211" y="1635375"/>
              <a:ext cx="8589720" cy="0"/>
            </a:xfrm>
            <a:prstGeom prst="line">
              <a:avLst/>
            </a:prstGeom>
            <a:ln w="19050">
              <a:gradFill flip="none" rotWithShape="1">
                <a:gsLst>
                  <a:gs pos="76000">
                    <a:srgbClr val="91C1FE"/>
                  </a:gs>
                  <a:gs pos="21692">
                    <a:schemeClr val="tx2">
                      <a:lumMod val="25000"/>
                      <a:lumOff val="75000"/>
                    </a:schemeClr>
                  </a:gs>
                  <a:gs pos="0">
                    <a:schemeClr val="bg1"/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7277152" y="4339464"/>
            <a:ext cx="2253562" cy="1275693"/>
            <a:chOff x="6724694" y="2796896"/>
            <a:chExt cx="2208699" cy="1383440"/>
          </a:xfrm>
        </p:grpSpPr>
        <p:sp>
          <p:nvSpPr>
            <p:cNvPr id="113" name="Rectangle 63"/>
            <p:cNvSpPr txBox="1"/>
            <p:nvPr/>
          </p:nvSpPr>
          <p:spPr>
            <a:xfrm>
              <a:off x="7242240" y="3007437"/>
              <a:ext cx="1568161" cy="307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Задержки из-за долгого рассмотрения документов</a:t>
              </a:r>
            </a:p>
          </p:txBody>
        </p:sp>
        <p:sp>
          <p:nvSpPr>
            <p:cNvPr id="122" name="Rectangle 63"/>
            <p:cNvSpPr txBox="1"/>
            <p:nvPr/>
          </p:nvSpPr>
          <p:spPr>
            <a:xfrm>
              <a:off x="7243357" y="3363249"/>
              <a:ext cx="1660630" cy="307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Отсутствие (устаревшая) оргтехника</a:t>
              </a:r>
            </a:p>
          </p:txBody>
        </p:sp>
        <p:sp>
          <p:nvSpPr>
            <p:cNvPr id="124" name="Rectangle 63"/>
            <p:cNvSpPr txBox="1"/>
            <p:nvPr/>
          </p:nvSpPr>
          <p:spPr>
            <a:xfrm>
              <a:off x="7243357" y="3718463"/>
              <a:ext cx="1690036" cy="46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Большое кол-во замечаний по качеству документов и возвратов на доработку.</a:t>
              </a:r>
            </a:p>
          </p:txBody>
        </p:sp>
        <p:sp>
          <p:nvSpPr>
            <p:cNvPr id="126" name="Rectangle 63"/>
            <p:cNvSpPr txBox="1"/>
            <p:nvPr/>
          </p:nvSpPr>
          <p:spPr>
            <a:xfrm>
              <a:off x="7301877" y="2796896"/>
              <a:ext cx="1053935" cy="200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1175" b="1" dirty="0">
                  <a:solidFill>
                    <a:srgbClr val="000000"/>
                  </a:solidFill>
                </a:rPr>
                <a:t>ПРОБЛЕМЫ</a:t>
              </a:r>
            </a:p>
          </p:txBody>
        </p:sp>
        <p:sp>
          <p:nvSpPr>
            <p:cNvPr id="120" name="10-конечная звезда 119"/>
            <p:cNvSpPr/>
            <p:nvPr>
              <p:custDataLst>
                <p:tags r:id="rId24"/>
              </p:custDataLst>
            </p:nvPr>
          </p:nvSpPr>
          <p:spPr>
            <a:xfrm>
              <a:off x="6724694" y="3011415"/>
              <a:ext cx="401159" cy="240070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75" b="1" dirty="0">
                  <a:solidFill>
                    <a:srgbClr val="FFFFFF"/>
                  </a:solidFill>
                </a:rPr>
                <a:t>1</a:t>
              </a:r>
              <a:endParaRPr lang="ru-RU" sz="1175" b="1" dirty="0">
                <a:solidFill>
                  <a:srgbClr val="FFFFFF"/>
                </a:solidFill>
              </a:endParaRPr>
            </a:p>
          </p:txBody>
        </p:sp>
        <p:sp>
          <p:nvSpPr>
            <p:cNvPr id="123" name="10-конечная звезда 122"/>
            <p:cNvSpPr/>
            <p:nvPr>
              <p:custDataLst>
                <p:tags r:id="rId25"/>
              </p:custDataLst>
            </p:nvPr>
          </p:nvSpPr>
          <p:spPr>
            <a:xfrm>
              <a:off x="6729815" y="3394039"/>
              <a:ext cx="401159" cy="240070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75" b="1" dirty="0">
                  <a:solidFill>
                    <a:srgbClr val="FFFFFF"/>
                  </a:solidFill>
                </a:rPr>
                <a:t>2</a:t>
              </a:r>
              <a:endParaRPr lang="ru-RU" sz="1175" b="1" dirty="0">
                <a:solidFill>
                  <a:srgbClr val="FFFFFF"/>
                </a:solidFill>
              </a:endParaRPr>
            </a:p>
          </p:txBody>
        </p:sp>
        <p:sp>
          <p:nvSpPr>
            <p:cNvPr id="131" name="10-конечная звезда 130"/>
            <p:cNvSpPr/>
            <p:nvPr>
              <p:custDataLst>
                <p:tags r:id="rId26"/>
              </p:custDataLst>
            </p:nvPr>
          </p:nvSpPr>
          <p:spPr>
            <a:xfrm>
              <a:off x="6738113" y="3800366"/>
              <a:ext cx="401159" cy="240070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75" b="1" dirty="0">
                  <a:solidFill>
                    <a:srgbClr val="FFFFFF"/>
                  </a:solidFill>
                </a:rPr>
                <a:t>3</a:t>
              </a:r>
              <a:endParaRPr lang="ru-RU" sz="117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11885" y="5986462"/>
            <a:ext cx="9117854" cy="460490"/>
            <a:chOff x="157664" y="5959497"/>
            <a:chExt cx="10088804" cy="451669"/>
          </a:xfrm>
        </p:grpSpPr>
        <p:sp>
          <p:nvSpPr>
            <p:cNvPr id="134" name="TextBox 133"/>
            <p:cNvSpPr txBox="1"/>
            <p:nvPr/>
          </p:nvSpPr>
          <p:spPr>
            <a:xfrm>
              <a:off x="4516917" y="6025492"/>
              <a:ext cx="1146311" cy="278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4" dirty="0">
                  <a:solidFill>
                    <a:srgbClr val="000000"/>
                  </a:solidFill>
                </a:rPr>
                <a:t>Длительный срок рассмотрения</a:t>
              </a:r>
            </a:p>
          </p:txBody>
        </p:sp>
        <p:grpSp>
          <p:nvGrpSpPr>
            <p:cNvPr id="135" name="Group 118"/>
            <p:cNvGrpSpPr/>
            <p:nvPr/>
          </p:nvGrpSpPr>
          <p:grpSpPr>
            <a:xfrm>
              <a:off x="8007538" y="6084030"/>
              <a:ext cx="1861718" cy="193569"/>
              <a:chOff x="8522271" y="1016975"/>
              <a:chExt cx="1649050" cy="189716"/>
            </a:xfrm>
          </p:grpSpPr>
          <p:sp>
            <p:nvSpPr>
              <p:cNvPr id="136" name="Шестиугольник 98"/>
              <p:cNvSpPr>
                <a:spLocks/>
              </p:cNvSpPr>
              <p:nvPr/>
            </p:nvSpPr>
            <p:spPr>
              <a:xfrm>
                <a:off x="8522271" y="1016975"/>
                <a:ext cx="415918" cy="189716"/>
              </a:xfrm>
              <a:prstGeom prst="hexagon">
                <a:avLst/>
              </a:prstGeom>
              <a:solidFill>
                <a:srgbClr val="009900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904" dirty="0">
                  <a:solidFill>
                    <a:srgbClr val="009900"/>
                  </a:solidFill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9024372" y="1032021"/>
                <a:ext cx="1146949" cy="136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904" dirty="0">
                    <a:solidFill>
                      <a:srgbClr val="000000"/>
                    </a:solidFill>
                  </a:rPr>
                  <a:t>Срок по регламенту</a:t>
                </a:r>
              </a:p>
            </p:txBody>
          </p:sp>
        </p:grpSp>
        <p:grpSp>
          <p:nvGrpSpPr>
            <p:cNvPr id="142" name="Group 138"/>
            <p:cNvGrpSpPr/>
            <p:nvPr/>
          </p:nvGrpSpPr>
          <p:grpSpPr>
            <a:xfrm>
              <a:off x="157664" y="6043977"/>
              <a:ext cx="1931437" cy="367189"/>
              <a:chOff x="125411" y="977723"/>
              <a:chExt cx="1710804" cy="359880"/>
            </a:xfrm>
          </p:grpSpPr>
          <p:sp>
            <p:nvSpPr>
              <p:cNvPr id="143" name="Rectangle 139"/>
              <p:cNvSpPr>
                <a:spLocks/>
              </p:cNvSpPr>
              <p:nvPr/>
            </p:nvSpPr>
            <p:spPr>
              <a:xfrm>
                <a:off x="125411" y="1101212"/>
                <a:ext cx="272157" cy="1149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Rectangle 41"/>
              <p:cNvSpPr txBox="1">
                <a:spLocks/>
              </p:cNvSpPr>
              <p:nvPr/>
            </p:nvSpPr>
            <p:spPr>
              <a:xfrm>
                <a:off x="125411" y="989510"/>
                <a:ext cx="272157" cy="1149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5070" tIns="32536" rIns="32536" bIns="32536" numCol="1" anchor="ctr" anchorCtr="0" compatLnSpc="1">
                <a:prstTxWarp prst="textNoShape">
                  <a:avLst/>
                </a:prstTxWarp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904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Rectangle 145"/>
              <p:cNvSpPr>
                <a:spLocks/>
              </p:cNvSpPr>
              <p:nvPr/>
            </p:nvSpPr>
            <p:spPr>
              <a:xfrm>
                <a:off x="125411" y="1212914"/>
                <a:ext cx="272157" cy="114925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90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63"/>
              <p:cNvSpPr txBox="1">
                <a:spLocks/>
              </p:cNvSpPr>
              <p:nvPr/>
            </p:nvSpPr>
            <p:spPr>
              <a:xfrm>
                <a:off x="478474" y="977723"/>
                <a:ext cx="1096453" cy="136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Продолжительность</a:t>
                </a:r>
              </a:p>
            </p:txBody>
          </p:sp>
          <p:sp>
            <p:nvSpPr>
              <p:cNvPr id="149" name="Rectangle 63"/>
              <p:cNvSpPr txBox="1">
                <a:spLocks/>
              </p:cNvSpPr>
              <p:nvPr/>
            </p:nvSpPr>
            <p:spPr>
              <a:xfrm>
                <a:off x="478474" y="1089425"/>
                <a:ext cx="708527" cy="136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Исполнитель</a:t>
                </a:r>
              </a:p>
            </p:txBody>
          </p:sp>
          <p:sp>
            <p:nvSpPr>
              <p:cNvPr id="150" name="Rectangle 63"/>
              <p:cNvSpPr txBox="1">
                <a:spLocks/>
              </p:cNvSpPr>
              <p:nvPr/>
            </p:nvSpPr>
            <p:spPr>
              <a:xfrm>
                <a:off x="478472" y="1201127"/>
                <a:ext cx="1357743" cy="136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Описание шага процесса</a:t>
                </a:r>
              </a:p>
            </p:txBody>
          </p:sp>
        </p:grpSp>
        <p:sp>
          <p:nvSpPr>
            <p:cNvPr id="159" name="Rectangle 63"/>
            <p:cNvSpPr txBox="1"/>
            <p:nvPr/>
          </p:nvSpPr>
          <p:spPr>
            <a:xfrm>
              <a:off x="2731008" y="6099381"/>
              <a:ext cx="1000713" cy="139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Брак/доработка</a:t>
              </a:r>
            </a:p>
          </p:txBody>
        </p:sp>
        <p:sp>
          <p:nvSpPr>
            <p:cNvPr id="166" name="AutoShape 71" descr="Широкий диагональный 2"/>
            <p:cNvSpPr>
              <a:spLocks noChangeArrowheads="1"/>
            </p:cNvSpPr>
            <p:nvPr/>
          </p:nvSpPr>
          <p:spPr bwMode="auto">
            <a:xfrm flipH="1">
              <a:off x="2014654" y="6084030"/>
              <a:ext cx="599917" cy="176461"/>
            </a:xfrm>
            <a:prstGeom prst="curvedDownArrow">
              <a:avLst>
                <a:gd name="adj1" fmla="val 61451"/>
                <a:gd name="adj2" fmla="val 122902"/>
                <a:gd name="adj3" fmla="val 33333"/>
              </a:avLst>
            </a:prstGeom>
            <a:pattFill prst="wdUpDiag">
              <a:fgClr>
                <a:srgbClr val="FF66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7" dirty="0">
                <a:solidFill>
                  <a:srgbClr val="000000"/>
                </a:solidFill>
              </a:endParaRPr>
            </a:p>
          </p:txBody>
        </p:sp>
        <p:sp>
          <p:nvSpPr>
            <p:cNvPr id="167" name="Rectangle 21"/>
            <p:cNvSpPr txBox="1">
              <a:spLocks/>
            </p:cNvSpPr>
            <p:nvPr>
              <p:custDataLst>
                <p:tags r:id="rId22"/>
              </p:custDataLst>
            </p:nvPr>
          </p:nvSpPr>
          <p:spPr>
            <a:xfrm>
              <a:off x="6113093" y="6012925"/>
              <a:ext cx="1782586" cy="292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532" lvl="1" indent="0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buNone/>
              </a:pPr>
              <a:r>
                <a:rPr lang="ru-RU" sz="994" b="1" dirty="0">
                  <a:solidFill>
                    <a:srgbClr val="000000"/>
                  </a:solidFill>
                </a:rPr>
                <a:t>- </a:t>
              </a:r>
              <a:r>
                <a:rPr lang="ru-RU" sz="904" dirty="0">
                  <a:solidFill>
                    <a:srgbClr val="000000"/>
                  </a:solidFill>
                </a:rPr>
                <a:t>Проблема (нумерация сквозная для всего проекта)</a:t>
              </a:r>
            </a:p>
          </p:txBody>
        </p:sp>
        <p:sp>
          <p:nvSpPr>
            <p:cNvPr id="137" name="10-конечная звезда 136"/>
            <p:cNvSpPr/>
            <p:nvPr>
              <p:custDataLst>
                <p:tags r:id="rId23"/>
              </p:custDataLst>
            </p:nvPr>
          </p:nvSpPr>
          <p:spPr>
            <a:xfrm>
              <a:off x="5596054" y="6047503"/>
              <a:ext cx="452894" cy="244946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85" b="1" dirty="0">
                  <a:solidFill>
                    <a:srgbClr val="FFFFFF"/>
                  </a:solidFill>
                </a:rPr>
                <a:t>№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534524" y="5959497"/>
              <a:ext cx="971194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960262" y="1547013"/>
            <a:ext cx="744061" cy="1229045"/>
            <a:chOff x="823179" y="1344601"/>
            <a:chExt cx="806114" cy="1359925"/>
          </a:xfrm>
        </p:grpSpPr>
        <p:sp>
          <p:nvSpPr>
            <p:cNvPr id="87" name="Rectangle 216"/>
            <p:cNvSpPr/>
            <p:nvPr/>
          </p:nvSpPr>
          <p:spPr>
            <a:xfrm>
              <a:off x="823179" y="1344601"/>
              <a:ext cx="806114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23179" y="1717805"/>
              <a:ext cx="806114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95" name="Rectangle 41"/>
            <p:cNvSpPr txBox="1">
              <a:spLocks/>
            </p:cNvSpPr>
            <p:nvPr/>
          </p:nvSpPr>
          <p:spPr>
            <a:xfrm>
              <a:off x="823179" y="1347987"/>
              <a:ext cx="806114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sz="813" b="1" i="1" dirty="0">
                  <a:solidFill>
                    <a:srgbClr val="000000"/>
                  </a:solidFill>
                </a:rPr>
                <a:t>1</a:t>
              </a:r>
              <a:r>
                <a:rPr lang="ru-RU" sz="813" b="1" i="1" dirty="0">
                  <a:solidFill>
                    <a:srgbClr val="000000"/>
                  </a:solidFill>
                </a:rPr>
                <a:t>.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23"/>
            <p:cNvSpPr/>
            <p:nvPr/>
          </p:nvSpPr>
          <p:spPr>
            <a:xfrm>
              <a:off x="823179" y="2137954"/>
              <a:ext cx="806114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>
                  <a:solidFill>
                    <a:srgbClr val="000000"/>
                  </a:solidFill>
                </a:rPr>
                <a:t>Регистрация обращения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830003" y="1549233"/>
            <a:ext cx="744061" cy="1229045"/>
            <a:chOff x="1776521" y="1347889"/>
            <a:chExt cx="806114" cy="1359925"/>
          </a:xfrm>
        </p:grpSpPr>
        <p:sp>
          <p:nvSpPr>
            <p:cNvPr id="107" name="Rectangle 216"/>
            <p:cNvSpPr/>
            <p:nvPr/>
          </p:nvSpPr>
          <p:spPr>
            <a:xfrm>
              <a:off x="1776521" y="1347889"/>
              <a:ext cx="806114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776521" y="1721093"/>
              <a:ext cx="806114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09" name="Rectangle 41"/>
            <p:cNvSpPr txBox="1">
              <a:spLocks/>
            </p:cNvSpPr>
            <p:nvPr/>
          </p:nvSpPr>
          <p:spPr>
            <a:xfrm>
              <a:off x="1776521" y="1351275"/>
              <a:ext cx="806114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2.</a:t>
              </a:r>
            </a:p>
          </p:txBody>
        </p:sp>
        <p:sp>
          <p:nvSpPr>
            <p:cNvPr id="110" name="Rectangle 223"/>
            <p:cNvSpPr/>
            <p:nvPr/>
          </p:nvSpPr>
          <p:spPr>
            <a:xfrm>
              <a:off x="1776521" y="2141242"/>
              <a:ext cx="806114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обращения начальнику </a:t>
              </a:r>
              <a:r>
                <a:rPr lang="ru-RU" sz="813" dirty="0" err="1">
                  <a:solidFill>
                    <a:srgbClr val="000000"/>
                  </a:solidFill>
                </a:rPr>
                <a:t>УДРиИТ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692967" y="1550073"/>
            <a:ext cx="767966" cy="1251148"/>
            <a:chOff x="2599825" y="1350565"/>
            <a:chExt cx="832012" cy="1384381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2599825" y="1350565"/>
              <a:ext cx="832012" cy="1348494"/>
              <a:chOff x="2689548" y="1350565"/>
              <a:chExt cx="832012" cy="1348494"/>
            </a:xfrm>
          </p:grpSpPr>
          <p:sp>
            <p:nvSpPr>
              <p:cNvPr id="112" name="Rectangle 216"/>
              <p:cNvSpPr/>
              <p:nvPr/>
            </p:nvSpPr>
            <p:spPr>
              <a:xfrm>
                <a:off x="2715446" y="1350565"/>
                <a:ext cx="806114" cy="13484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8333" tIns="44166" rIns="88333" bIns="44166" rtlCol="0" anchor="ctr"/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813" b="1">
                    <a:solidFill>
                      <a:srgbClr val="FFFFFF"/>
                    </a:solidFill>
                  </a:rPr>
                  <a:t>Менеджер</a:t>
                </a:r>
                <a:r>
                  <a:rPr lang="ru-RU" sz="813">
                    <a:solidFill>
                      <a:srgbClr val="FFFFFF"/>
                    </a:solidFill>
                  </a:rPr>
                  <a:t> УДРиИТ</a:t>
                </a:r>
                <a:endParaRPr lang="en-US" sz="8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2689548" y="1654181"/>
                <a:ext cx="806114" cy="522388"/>
              </a:xfrm>
              <a:prstGeom prst="rect">
                <a:avLst/>
              </a:prstGeom>
            </p:spPr>
            <p:txBody>
              <a:bodyPr wrap="square" lIns="34776" tIns="44166" rIns="34776" bIns="44166">
                <a:sp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813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Начальник (</a:t>
                </a:r>
                <a:r>
                  <a:rPr lang="ru-RU" sz="813" i="1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зам.нач</a:t>
                </a:r>
                <a:r>
                  <a:rPr lang="ru-RU" sz="813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.) </a:t>
                </a:r>
                <a:r>
                  <a:rPr lang="ru-RU" sz="813" i="1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УДРиИТ</a:t>
                </a:r>
                <a:endParaRPr lang="ru-RU" sz="813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Rectangle 41"/>
              <p:cNvSpPr txBox="1">
                <a:spLocks/>
              </p:cNvSpPr>
              <p:nvPr/>
            </p:nvSpPr>
            <p:spPr>
              <a:xfrm>
                <a:off x="2715446" y="1353950"/>
                <a:ext cx="806114" cy="3351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9555" tIns="34776" rIns="34776" bIns="34776" numCol="1" anchor="ctr" anchorCtr="0" compatLnSpc="1">
                <a:prstTxWarp prst="textNoShape">
                  <a:avLst/>
                </a:prstTxWarp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813" b="1" i="1" dirty="0">
                  <a:solidFill>
                    <a:srgbClr val="00000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813" b="1" i="1" dirty="0">
                    <a:solidFill>
                      <a:srgbClr val="000000"/>
                    </a:solidFill>
                  </a:rPr>
                  <a:t>3.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813" b="1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7" name="Rectangle 223"/>
            <p:cNvSpPr/>
            <p:nvPr/>
          </p:nvSpPr>
          <p:spPr>
            <a:xfrm>
              <a:off x="2619855" y="2168374"/>
              <a:ext cx="806114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Подготовка проекта резолюции и передача 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док-та главе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442137" y="1557343"/>
            <a:ext cx="744061" cy="1229045"/>
            <a:chOff x="3316708" y="1323809"/>
            <a:chExt cx="729249" cy="1332852"/>
          </a:xfrm>
        </p:grpSpPr>
        <p:sp>
          <p:nvSpPr>
            <p:cNvPr id="128" name="Rectangle 216"/>
            <p:cNvSpPr/>
            <p:nvPr/>
          </p:nvSpPr>
          <p:spPr>
            <a:xfrm>
              <a:off x="3316708" y="1323809"/>
              <a:ext cx="729249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3316708" y="1689584"/>
              <a:ext cx="729249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38" name="Rectangle 41"/>
            <p:cNvSpPr txBox="1">
              <a:spLocks/>
            </p:cNvSpPr>
            <p:nvPr/>
          </p:nvSpPr>
          <p:spPr>
            <a:xfrm>
              <a:off x="3316708" y="1327127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5.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</p:txBody>
        </p:sp>
        <p:sp>
          <p:nvSpPr>
            <p:cNvPr id="139" name="Rectangle 223"/>
            <p:cNvSpPr/>
            <p:nvPr/>
          </p:nvSpPr>
          <p:spPr>
            <a:xfrm>
              <a:off x="3316708" y="2101368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Внесение текста резолюции в СЭД «ДЕЛО»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295469" y="1545795"/>
            <a:ext cx="744061" cy="1229045"/>
            <a:chOff x="4176325" y="1323635"/>
            <a:chExt cx="729249" cy="1332852"/>
          </a:xfrm>
        </p:grpSpPr>
        <p:sp>
          <p:nvSpPr>
            <p:cNvPr id="140" name="Rectangle 216"/>
            <p:cNvSpPr/>
            <p:nvPr/>
          </p:nvSpPr>
          <p:spPr>
            <a:xfrm>
              <a:off x="4176325" y="1323635"/>
              <a:ext cx="729249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4176325" y="1689410"/>
              <a:ext cx="729249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46" name="Rectangle 41"/>
            <p:cNvSpPr txBox="1">
              <a:spLocks/>
            </p:cNvSpPr>
            <p:nvPr/>
          </p:nvSpPr>
          <p:spPr>
            <a:xfrm>
              <a:off x="4176325" y="1326953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6.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</p:txBody>
        </p:sp>
        <p:sp>
          <p:nvSpPr>
            <p:cNvPr id="151" name="Rectangle 223"/>
            <p:cNvSpPr/>
            <p:nvPr/>
          </p:nvSpPr>
          <p:spPr>
            <a:xfrm>
              <a:off x="4176325" y="2101194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Изготовление копий обращений и резолюций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29445" y="1541847"/>
            <a:ext cx="744061" cy="1229045"/>
            <a:chOff x="5035942" y="1320397"/>
            <a:chExt cx="729249" cy="1332852"/>
          </a:xfrm>
        </p:grpSpPr>
        <p:sp>
          <p:nvSpPr>
            <p:cNvPr id="152" name="Rectangle 216"/>
            <p:cNvSpPr/>
            <p:nvPr/>
          </p:nvSpPr>
          <p:spPr>
            <a:xfrm>
              <a:off x="5035942" y="1320397"/>
              <a:ext cx="729249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53" name="Прямоугольник 152"/>
            <p:cNvSpPr/>
            <p:nvPr/>
          </p:nvSpPr>
          <p:spPr>
            <a:xfrm>
              <a:off x="5035942" y="1686172"/>
              <a:ext cx="729249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54" name="Rectangle 41"/>
            <p:cNvSpPr txBox="1">
              <a:spLocks/>
            </p:cNvSpPr>
            <p:nvPr/>
          </p:nvSpPr>
          <p:spPr>
            <a:xfrm>
              <a:off x="5035942" y="1323715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7.</a:t>
              </a:r>
            </a:p>
          </p:txBody>
        </p:sp>
        <p:sp>
          <p:nvSpPr>
            <p:cNvPr id="155" name="Rectangle 223"/>
            <p:cNvSpPr/>
            <p:nvPr/>
          </p:nvSpPr>
          <p:spPr>
            <a:xfrm>
              <a:off x="5035942" y="2097956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обращения в каб.217</a:t>
              </a:r>
            </a:p>
          </p:txBody>
        </p:sp>
      </p:grpSp>
      <p:sp>
        <p:nvSpPr>
          <p:cNvPr id="156" name="Right Arrow 225"/>
          <p:cNvSpPr>
            <a:spLocks/>
          </p:cNvSpPr>
          <p:nvPr/>
        </p:nvSpPr>
        <p:spPr>
          <a:xfrm>
            <a:off x="6857040" y="1903081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57" name="Right Arrow 225"/>
          <p:cNvSpPr>
            <a:spLocks/>
          </p:cNvSpPr>
          <p:nvPr/>
        </p:nvSpPr>
        <p:spPr>
          <a:xfrm>
            <a:off x="3473265" y="1928283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58" name="Right Arrow 225"/>
          <p:cNvSpPr>
            <a:spLocks/>
          </p:cNvSpPr>
          <p:nvPr/>
        </p:nvSpPr>
        <p:spPr>
          <a:xfrm>
            <a:off x="7720635" y="1915352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60" name="Right Arrow 225"/>
          <p:cNvSpPr>
            <a:spLocks/>
          </p:cNvSpPr>
          <p:nvPr/>
        </p:nvSpPr>
        <p:spPr>
          <a:xfrm>
            <a:off x="5186198" y="1929746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61" name="Right Arrow 225"/>
          <p:cNvSpPr>
            <a:spLocks/>
          </p:cNvSpPr>
          <p:nvPr/>
        </p:nvSpPr>
        <p:spPr>
          <a:xfrm>
            <a:off x="2584529" y="1918028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73" name="Right Arrow 225"/>
          <p:cNvSpPr>
            <a:spLocks/>
          </p:cNvSpPr>
          <p:nvPr/>
        </p:nvSpPr>
        <p:spPr>
          <a:xfrm>
            <a:off x="1704323" y="1923034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78" name="Right Arrow 225"/>
          <p:cNvSpPr>
            <a:spLocks/>
          </p:cNvSpPr>
          <p:nvPr/>
        </p:nvSpPr>
        <p:spPr>
          <a:xfrm>
            <a:off x="842388" y="1949653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869238" y="1552177"/>
            <a:ext cx="744461" cy="1229045"/>
            <a:chOff x="7626171" y="1318824"/>
            <a:chExt cx="729641" cy="1332852"/>
          </a:xfrm>
        </p:grpSpPr>
        <p:sp>
          <p:nvSpPr>
            <p:cNvPr id="179" name="Rectangle 216"/>
            <p:cNvSpPr/>
            <p:nvPr/>
          </p:nvSpPr>
          <p:spPr>
            <a:xfrm>
              <a:off x="7626171" y="1318824"/>
              <a:ext cx="729641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</a:t>
              </a:r>
              <a:r>
                <a:rPr lang="ru-RU" sz="813" dirty="0" err="1">
                  <a:solidFill>
                    <a:srgbClr val="FFFFFF"/>
                  </a:solidFill>
                </a:rPr>
                <a:t>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80" name="Прямоугольник 179"/>
            <p:cNvSpPr/>
            <p:nvPr/>
          </p:nvSpPr>
          <p:spPr>
            <a:xfrm>
              <a:off x="7626171" y="1684599"/>
              <a:ext cx="729641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81" name="Rectangle 41"/>
            <p:cNvSpPr txBox="1">
              <a:spLocks/>
            </p:cNvSpPr>
            <p:nvPr/>
          </p:nvSpPr>
          <p:spPr>
            <a:xfrm>
              <a:off x="7626171" y="1322142"/>
              <a:ext cx="729641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9.</a:t>
              </a:r>
            </a:p>
          </p:txBody>
        </p:sp>
        <p:sp>
          <p:nvSpPr>
            <p:cNvPr id="182" name="Rectangle 223"/>
            <p:cNvSpPr/>
            <p:nvPr/>
          </p:nvSpPr>
          <p:spPr>
            <a:xfrm>
              <a:off x="7626171" y="2096383"/>
              <a:ext cx="729641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Подготовка проекта резолюции </a:t>
              </a:r>
              <a:r>
                <a:rPr lang="ru-RU" sz="813" dirty="0" err="1">
                  <a:solidFill>
                    <a:srgbClr val="000000"/>
                  </a:solidFill>
                </a:rPr>
                <a:t>зам.главы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sp>
        <p:nvSpPr>
          <p:cNvPr id="183" name="Right Arrow 225"/>
          <p:cNvSpPr>
            <a:spLocks/>
          </p:cNvSpPr>
          <p:nvPr/>
        </p:nvSpPr>
        <p:spPr>
          <a:xfrm>
            <a:off x="8632420" y="1949653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08044" y="3027393"/>
            <a:ext cx="783650" cy="1229044"/>
            <a:chOff x="242931" y="2813689"/>
            <a:chExt cx="867100" cy="1359924"/>
          </a:xfrm>
        </p:grpSpPr>
        <p:sp>
          <p:nvSpPr>
            <p:cNvPr id="185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242931" y="3186895"/>
              <a:ext cx="867100" cy="381156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Заместитель главы</a:t>
              </a:r>
              <a:endParaRPr lang="ru-RU" sz="813" i="1" dirty="0">
                <a:solidFill>
                  <a:srgbClr val="FFFFFF"/>
                </a:solidFill>
              </a:endParaRPr>
            </a:p>
          </p:txBody>
        </p:sp>
        <p:sp>
          <p:nvSpPr>
            <p:cNvPr id="187" name="Rectangle 41"/>
            <p:cNvSpPr txBox="1">
              <a:spLocks/>
            </p:cNvSpPr>
            <p:nvPr/>
          </p:nvSpPr>
          <p:spPr>
            <a:xfrm>
              <a:off x="242931" y="2817076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10.</a:t>
              </a:r>
            </a:p>
          </p:txBody>
        </p:sp>
        <p:sp>
          <p:nvSpPr>
            <p:cNvPr id="188" name="Rectangle 223"/>
            <p:cNvSpPr/>
            <p:nvPr/>
          </p:nvSpPr>
          <p:spPr>
            <a:xfrm>
              <a:off x="242931" y="3607041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Утверждение резолюции</a:t>
              </a:r>
            </a:p>
          </p:txBody>
        </p:sp>
      </p:grpSp>
      <p:sp>
        <p:nvSpPr>
          <p:cNvPr id="191" name="Right Arrow 225"/>
          <p:cNvSpPr>
            <a:spLocks/>
          </p:cNvSpPr>
          <p:nvPr/>
        </p:nvSpPr>
        <p:spPr>
          <a:xfrm>
            <a:off x="3948513" y="4858340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294136" y="3031012"/>
            <a:ext cx="744461" cy="1229045"/>
            <a:chOff x="1218139" y="2817523"/>
            <a:chExt cx="823738" cy="1359925"/>
          </a:xfrm>
        </p:grpSpPr>
        <p:sp>
          <p:nvSpPr>
            <p:cNvPr id="192" name="Rectangle 216"/>
            <p:cNvSpPr/>
            <p:nvPr/>
          </p:nvSpPr>
          <p:spPr>
            <a:xfrm>
              <a:off x="1218139" y="2817523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218139" y="3190729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94" name="Rectangle 41"/>
            <p:cNvSpPr txBox="1">
              <a:spLocks/>
            </p:cNvSpPr>
            <p:nvPr/>
          </p:nvSpPr>
          <p:spPr>
            <a:xfrm>
              <a:off x="1218139" y="2820911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12.</a:t>
              </a:r>
            </a:p>
          </p:txBody>
        </p:sp>
        <p:sp>
          <p:nvSpPr>
            <p:cNvPr id="195" name="Rectangle 223"/>
            <p:cNvSpPr/>
            <p:nvPr/>
          </p:nvSpPr>
          <p:spPr>
            <a:xfrm>
              <a:off x="1218139" y="3610876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Изготовление копий для исполните-лей</a:t>
              </a:r>
            </a:p>
          </p:txBody>
        </p:sp>
      </p:grpSp>
      <p:sp>
        <p:nvSpPr>
          <p:cNvPr id="196" name="Right Arrow 225"/>
          <p:cNvSpPr>
            <a:spLocks/>
          </p:cNvSpPr>
          <p:nvPr/>
        </p:nvSpPr>
        <p:spPr>
          <a:xfrm>
            <a:off x="3073101" y="4872107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164497" y="3020122"/>
            <a:ext cx="744461" cy="1229045"/>
            <a:chOff x="2193347" y="2821851"/>
            <a:chExt cx="823738" cy="1359925"/>
          </a:xfrm>
        </p:grpSpPr>
        <p:sp>
          <p:nvSpPr>
            <p:cNvPr id="197" name="Rectangle 216"/>
            <p:cNvSpPr/>
            <p:nvPr/>
          </p:nvSpPr>
          <p:spPr>
            <a:xfrm>
              <a:off x="2193347" y="282185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2193347" y="3195057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99" name="Rectangle 41"/>
            <p:cNvSpPr txBox="1">
              <a:spLocks/>
            </p:cNvSpPr>
            <p:nvPr/>
          </p:nvSpPr>
          <p:spPr>
            <a:xfrm>
              <a:off x="2193347" y="2825239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13.</a:t>
              </a:r>
            </a:p>
          </p:txBody>
        </p:sp>
        <p:sp>
          <p:nvSpPr>
            <p:cNvPr id="200" name="Rectangle 223"/>
            <p:cNvSpPr/>
            <p:nvPr/>
          </p:nvSpPr>
          <p:spPr>
            <a:xfrm>
              <a:off x="2193347" y="3615204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зам. нач. управления (нач. отдела)</a:t>
              </a:r>
            </a:p>
          </p:txBody>
        </p:sp>
      </p:grpSp>
      <p:sp>
        <p:nvSpPr>
          <p:cNvPr id="201" name="Right Arrow 225"/>
          <p:cNvSpPr>
            <a:spLocks/>
          </p:cNvSpPr>
          <p:nvPr/>
        </p:nvSpPr>
        <p:spPr>
          <a:xfrm>
            <a:off x="1345248" y="489142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819898" y="3010115"/>
            <a:ext cx="807725" cy="1229044"/>
            <a:chOff x="3103210" y="2831769"/>
            <a:chExt cx="893738" cy="1359924"/>
          </a:xfrm>
        </p:grpSpPr>
        <p:sp>
          <p:nvSpPr>
            <p:cNvPr id="202" name="Rectangle 216"/>
            <p:cNvSpPr/>
            <p:nvPr/>
          </p:nvSpPr>
          <p:spPr>
            <a:xfrm>
              <a:off x="3166869" y="283176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03" name="Прямоугольник 202"/>
            <p:cNvSpPr/>
            <p:nvPr/>
          </p:nvSpPr>
          <p:spPr>
            <a:xfrm>
              <a:off x="3103210" y="3141618"/>
              <a:ext cx="893738" cy="522389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04" name="Rectangle 41"/>
            <p:cNvSpPr txBox="1">
              <a:spLocks/>
            </p:cNvSpPr>
            <p:nvPr/>
          </p:nvSpPr>
          <p:spPr>
            <a:xfrm>
              <a:off x="3166869" y="2835156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15.</a:t>
              </a:r>
            </a:p>
          </p:txBody>
        </p:sp>
        <p:sp>
          <p:nvSpPr>
            <p:cNvPr id="205" name="Rectangle 223"/>
            <p:cNvSpPr/>
            <p:nvPr/>
          </p:nvSpPr>
          <p:spPr>
            <a:xfrm>
              <a:off x="3166869" y="3625121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</a:t>
              </a:r>
              <a:r>
                <a:rPr lang="ru-RU" sz="813" dirty="0" err="1">
                  <a:solidFill>
                    <a:srgbClr val="000000"/>
                  </a:solidFill>
                </a:rPr>
                <a:t>непосредст</a:t>
              </a:r>
              <a:r>
                <a:rPr lang="ru-RU" sz="813" dirty="0">
                  <a:solidFill>
                    <a:srgbClr val="000000"/>
                  </a:solidFill>
                </a:rPr>
                <a:t>-венному исполнителю</a:t>
              </a:r>
            </a:p>
          </p:txBody>
        </p:sp>
      </p:grpSp>
      <p:sp>
        <p:nvSpPr>
          <p:cNvPr id="206" name="Right Arrow 225"/>
          <p:cNvSpPr>
            <a:spLocks/>
          </p:cNvSpPr>
          <p:nvPr/>
        </p:nvSpPr>
        <p:spPr>
          <a:xfrm>
            <a:off x="2230638" y="4867478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11" name="Right Arrow 225"/>
          <p:cNvSpPr>
            <a:spLocks/>
          </p:cNvSpPr>
          <p:nvPr/>
        </p:nvSpPr>
        <p:spPr>
          <a:xfrm>
            <a:off x="4805057" y="4853749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22" name="Right Arrow 225"/>
          <p:cNvSpPr>
            <a:spLocks/>
          </p:cNvSpPr>
          <p:nvPr/>
        </p:nvSpPr>
        <p:spPr>
          <a:xfrm>
            <a:off x="6598759" y="4855308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5694772" y="3008706"/>
            <a:ext cx="800906" cy="1229044"/>
            <a:chOff x="4146945" y="2830567"/>
            <a:chExt cx="886194" cy="1359924"/>
          </a:xfrm>
        </p:grpSpPr>
        <p:sp>
          <p:nvSpPr>
            <p:cNvPr id="207" name="Rectangle 216"/>
            <p:cNvSpPr/>
            <p:nvPr/>
          </p:nvSpPr>
          <p:spPr>
            <a:xfrm>
              <a:off x="4155892" y="2830567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09" name="Rectangle 41"/>
            <p:cNvSpPr txBox="1">
              <a:spLocks/>
            </p:cNvSpPr>
            <p:nvPr/>
          </p:nvSpPr>
          <p:spPr>
            <a:xfrm>
              <a:off x="4155892" y="2833954"/>
              <a:ext cx="877247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16.</a:t>
              </a:r>
            </a:p>
          </p:txBody>
        </p:sp>
        <p:sp>
          <p:nvSpPr>
            <p:cNvPr id="210" name="Rectangle 223"/>
            <p:cNvSpPr/>
            <p:nvPr/>
          </p:nvSpPr>
          <p:spPr>
            <a:xfrm>
              <a:off x="4155892" y="3623919"/>
              <a:ext cx="877247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Подготовка исполнителем ответа заявителю</a:t>
              </a:r>
            </a:p>
          </p:txBody>
        </p:sp>
        <p:sp>
          <p:nvSpPr>
            <p:cNvPr id="264" name="Прямоугольник 263"/>
            <p:cNvSpPr/>
            <p:nvPr/>
          </p:nvSpPr>
          <p:spPr>
            <a:xfrm>
              <a:off x="4146945" y="3137446"/>
              <a:ext cx="877247" cy="522389"/>
            </a:xfrm>
            <a:prstGeom prst="rect">
              <a:avLst/>
            </a:prstGeom>
            <a:solidFill>
              <a:srgbClr val="FF0066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813" b="1" i="1" dirty="0" err="1">
                  <a:solidFill>
                    <a:srgbClr val="FFFFFF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81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.</a:t>
              </a:r>
              <a:endParaRPr lang="ru-RU" sz="813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587556" y="3013175"/>
            <a:ext cx="792820" cy="1229045"/>
            <a:chOff x="5202787" y="2829483"/>
            <a:chExt cx="877247" cy="1359925"/>
          </a:xfrm>
        </p:grpSpPr>
        <p:sp>
          <p:nvSpPr>
            <p:cNvPr id="212" name="Rectangle 216"/>
            <p:cNvSpPr/>
            <p:nvPr/>
          </p:nvSpPr>
          <p:spPr>
            <a:xfrm>
              <a:off x="5202787" y="2829483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14" name="Rectangle 41"/>
            <p:cNvSpPr txBox="1">
              <a:spLocks/>
            </p:cNvSpPr>
            <p:nvPr/>
          </p:nvSpPr>
          <p:spPr>
            <a:xfrm>
              <a:off x="5202787" y="2832871"/>
              <a:ext cx="877247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17.</a:t>
              </a:r>
            </a:p>
          </p:txBody>
        </p:sp>
        <p:sp>
          <p:nvSpPr>
            <p:cNvPr id="215" name="Rectangle 223"/>
            <p:cNvSpPr/>
            <p:nvPr/>
          </p:nvSpPr>
          <p:spPr>
            <a:xfrm>
              <a:off x="5202787" y="3622836"/>
              <a:ext cx="877247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0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подготовлен-</a:t>
              </a:r>
              <a:r>
                <a:rPr lang="ru-RU" sz="813" dirty="0" err="1">
                  <a:solidFill>
                    <a:srgbClr val="000000"/>
                  </a:solidFill>
                </a:rPr>
                <a:t>ного</a:t>
              </a:r>
              <a:r>
                <a:rPr lang="ru-RU" sz="813" dirty="0">
                  <a:solidFill>
                    <a:srgbClr val="000000"/>
                  </a:solidFill>
                </a:rPr>
                <a:t> ответа на визирование</a:t>
              </a:r>
            </a:p>
          </p:txBody>
        </p:sp>
        <p:sp>
          <p:nvSpPr>
            <p:cNvPr id="267" name="Прямоугольник 266"/>
            <p:cNvSpPr/>
            <p:nvPr/>
          </p:nvSpPr>
          <p:spPr>
            <a:xfrm>
              <a:off x="5202787" y="3140126"/>
              <a:ext cx="877247" cy="522389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472828" y="3011897"/>
            <a:ext cx="794378" cy="1229045"/>
            <a:chOff x="6233122" y="2837276"/>
            <a:chExt cx="878970" cy="1359925"/>
          </a:xfrm>
        </p:grpSpPr>
        <p:sp>
          <p:nvSpPr>
            <p:cNvPr id="218" name="Rectangle 216"/>
            <p:cNvSpPr/>
            <p:nvPr/>
          </p:nvSpPr>
          <p:spPr>
            <a:xfrm>
              <a:off x="6234845" y="2837276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</a:t>
              </a:r>
              <a:r>
                <a:rPr lang="ru-RU" sz="813" dirty="0" err="1">
                  <a:solidFill>
                    <a:srgbClr val="FFFFFF"/>
                  </a:solidFill>
                </a:rPr>
                <a:t>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20" name="Rectangle 41"/>
            <p:cNvSpPr txBox="1">
              <a:spLocks/>
            </p:cNvSpPr>
            <p:nvPr/>
          </p:nvSpPr>
          <p:spPr>
            <a:xfrm>
              <a:off x="6234845" y="2840664"/>
              <a:ext cx="877247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18.</a:t>
              </a:r>
            </a:p>
          </p:txBody>
        </p:sp>
        <p:sp>
          <p:nvSpPr>
            <p:cNvPr id="221" name="Rectangle 223"/>
            <p:cNvSpPr/>
            <p:nvPr/>
          </p:nvSpPr>
          <p:spPr>
            <a:xfrm>
              <a:off x="6234845" y="3630629"/>
              <a:ext cx="877247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>
                  <a:solidFill>
                    <a:srgbClr val="000000"/>
                  </a:solidFill>
                </a:rPr>
                <a:t>Визирование подготовлен-ного ответа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  <p:sp>
          <p:nvSpPr>
            <p:cNvPr id="268" name="Прямоугольник 267"/>
            <p:cNvSpPr/>
            <p:nvPr/>
          </p:nvSpPr>
          <p:spPr>
            <a:xfrm>
              <a:off x="6233122" y="3144157"/>
              <a:ext cx="877247" cy="475480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 err="1">
                  <a:solidFill>
                    <a:srgbClr val="FFFFFF"/>
                  </a:solidFill>
                </a:rPr>
                <a:t>Зам.начальника</a:t>
              </a:r>
              <a:r>
                <a:rPr lang="ru-RU" sz="723" i="1" dirty="0">
                  <a:solidFill>
                    <a:srgbClr val="FFFFFF"/>
                  </a:solidFill>
                </a:rPr>
                <a:t> управления (</a:t>
              </a:r>
              <a:r>
                <a:rPr lang="ru-RU" sz="723" i="1" dirty="0" err="1">
                  <a:solidFill>
                    <a:srgbClr val="FFFFFF"/>
                  </a:solidFill>
                </a:rPr>
                <a:t>нач.отдела</a:t>
              </a:r>
              <a:r>
                <a:rPr lang="ru-RU" sz="723" i="1" dirty="0">
                  <a:solidFill>
                    <a:srgbClr val="FFFFFF"/>
                  </a:solidFill>
                </a:rPr>
                <a:t>)</a:t>
              </a:r>
            </a:p>
          </p:txBody>
        </p:sp>
      </p:grpSp>
      <p:grpSp>
        <p:nvGrpSpPr>
          <p:cNvPr id="251" name="Группа 250"/>
          <p:cNvGrpSpPr/>
          <p:nvPr/>
        </p:nvGrpSpPr>
        <p:grpSpPr>
          <a:xfrm>
            <a:off x="8335582" y="3016237"/>
            <a:ext cx="822838" cy="1235334"/>
            <a:chOff x="217201" y="4332551"/>
            <a:chExt cx="910461" cy="1366884"/>
          </a:xfrm>
        </p:grpSpPr>
        <p:sp>
          <p:nvSpPr>
            <p:cNvPr id="275" name="Rectangle 216"/>
            <p:cNvSpPr/>
            <p:nvPr/>
          </p:nvSpPr>
          <p:spPr>
            <a:xfrm>
              <a:off x="229579" y="4333303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76" name="Прямоугольник 275"/>
            <p:cNvSpPr/>
            <p:nvPr/>
          </p:nvSpPr>
          <p:spPr>
            <a:xfrm>
              <a:off x="217201" y="4662847"/>
              <a:ext cx="910461" cy="498934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68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768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768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ru-RU" sz="768" i="1" dirty="0">
                <a:solidFill>
                  <a:srgbClr val="000000"/>
                </a:solidFill>
              </a:endParaRPr>
            </a:p>
          </p:txBody>
        </p:sp>
        <p:sp>
          <p:nvSpPr>
            <p:cNvPr id="277" name="Rectangle 41"/>
            <p:cNvSpPr txBox="1">
              <a:spLocks/>
            </p:cNvSpPr>
            <p:nvPr/>
          </p:nvSpPr>
          <p:spPr>
            <a:xfrm>
              <a:off x="231980" y="4332551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19.</a:t>
              </a:r>
            </a:p>
          </p:txBody>
        </p:sp>
        <p:sp>
          <p:nvSpPr>
            <p:cNvPr id="278" name="Rectangle 223"/>
            <p:cNvSpPr/>
            <p:nvPr/>
          </p:nvSpPr>
          <p:spPr>
            <a:xfrm>
              <a:off x="231980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визирование зам. главы</a:t>
              </a:r>
            </a:p>
          </p:txBody>
        </p:sp>
      </p:grpSp>
      <p:grpSp>
        <p:nvGrpSpPr>
          <p:cNvPr id="250" name="Группа 249"/>
          <p:cNvGrpSpPr/>
          <p:nvPr/>
        </p:nvGrpSpPr>
        <p:grpSpPr>
          <a:xfrm>
            <a:off x="608045" y="4513129"/>
            <a:ext cx="756529" cy="1229044"/>
            <a:chOff x="1218139" y="4339511"/>
            <a:chExt cx="837091" cy="1359924"/>
          </a:xfrm>
        </p:grpSpPr>
        <p:sp>
          <p:nvSpPr>
            <p:cNvPr id="280" name="Rectangle 216"/>
            <p:cNvSpPr/>
            <p:nvPr/>
          </p:nvSpPr>
          <p:spPr>
            <a:xfrm>
              <a:off x="1218139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81" name="Прямоугольник 280"/>
            <p:cNvSpPr/>
            <p:nvPr/>
          </p:nvSpPr>
          <p:spPr>
            <a:xfrm>
              <a:off x="1231492" y="4669943"/>
              <a:ext cx="823738" cy="381156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 err="1">
                  <a:solidFill>
                    <a:srgbClr val="FFFFFF"/>
                  </a:solidFill>
                  <a:ea typeface="Times New Roman" panose="02020603050405020304" pitchFamily="18" charset="0"/>
                </a:rPr>
                <a:t>Зам.главы</a:t>
              </a:r>
              <a:r>
                <a:rPr lang="ru-RU" sz="81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 админ.</a:t>
              </a:r>
              <a:endParaRPr lang="ru-RU" sz="813" i="1" dirty="0">
                <a:solidFill>
                  <a:srgbClr val="FFFFFF"/>
                </a:solidFill>
              </a:endParaRPr>
            </a:p>
          </p:txBody>
        </p:sp>
        <p:sp>
          <p:nvSpPr>
            <p:cNvPr id="282" name="Rectangle 41"/>
            <p:cNvSpPr txBox="1">
              <a:spLocks/>
            </p:cNvSpPr>
            <p:nvPr/>
          </p:nvSpPr>
          <p:spPr>
            <a:xfrm>
              <a:off x="1218139" y="434289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20.</a:t>
              </a:r>
            </a:p>
          </p:txBody>
        </p:sp>
        <p:sp>
          <p:nvSpPr>
            <p:cNvPr id="283" name="Rectangle 223"/>
            <p:cNvSpPr/>
            <p:nvPr/>
          </p:nvSpPr>
          <p:spPr>
            <a:xfrm>
              <a:off x="1218139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Визирование (подписание) ответа </a:t>
              </a:r>
            </a:p>
          </p:txBody>
        </p:sp>
      </p:grpSp>
      <p:sp>
        <p:nvSpPr>
          <p:cNvPr id="284" name="Right Arrow 225"/>
          <p:cNvSpPr>
            <a:spLocks/>
          </p:cNvSpPr>
          <p:nvPr/>
        </p:nvSpPr>
        <p:spPr>
          <a:xfrm>
            <a:off x="4772146" y="335741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89" name="Right Arrow 225"/>
          <p:cNvSpPr>
            <a:spLocks/>
          </p:cNvSpPr>
          <p:nvPr/>
        </p:nvSpPr>
        <p:spPr>
          <a:xfrm>
            <a:off x="3034007" y="3381756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94" name="Right Arrow 225"/>
          <p:cNvSpPr>
            <a:spLocks/>
          </p:cNvSpPr>
          <p:nvPr/>
        </p:nvSpPr>
        <p:spPr>
          <a:xfrm>
            <a:off x="3910464" y="3373582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6" name="Группа 245"/>
          <p:cNvGrpSpPr/>
          <p:nvPr/>
        </p:nvGrpSpPr>
        <p:grpSpPr>
          <a:xfrm>
            <a:off x="3204052" y="4483479"/>
            <a:ext cx="744461" cy="1229045"/>
            <a:chOff x="4114085" y="4343400"/>
            <a:chExt cx="823738" cy="1359925"/>
          </a:xfrm>
        </p:grpSpPr>
        <p:sp>
          <p:nvSpPr>
            <p:cNvPr id="295" name="Rectangle 216"/>
            <p:cNvSpPr/>
            <p:nvPr/>
          </p:nvSpPr>
          <p:spPr>
            <a:xfrm>
              <a:off x="4114085" y="4343400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96" name="Прямоугольник 295"/>
            <p:cNvSpPr/>
            <p:nvPr/>
          </p:nvSpPr>
          <p:spPr>
            <a:xfrm>
              <a:off x="4114085" y="4716606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УДРиИТ</a:t>
              </a:r>
              <a:endParaRPr lang="ru-RU" sz="813" i="1">
                <a:solidFill>
                  <a:srgbClr val="000000"/>
                </a:solidFill>
              </a:endParaRPr>
            </a:p>
          </p:txBody>
        </p:sp>
        <p:sp>
          <p:nvSpPr>
            <p:cNvPr id="297" name="Rectangle 41"/>
            <p:cNvSpPr txBox="1">
              <a:spLocks/>
            </p:cNvSpPr>
            <p:nvPr/>
          </p:nvSpPr>
          <p:spPr>
            <a:xfrm>
              <a:off x="4114085" y="434678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23.</a:t>
              </a:r>
            </a:p>
          </p:txBody>
        </p:sp>
        <p:sp>
          <p:nvSpPr>
            <p:cNvPr id="298" name="Rectangle 223"/>
            <p:cNvSpPr/>
            <p:nvPr/>
          </p:nvSpPr>
          <p:spPr>
            <a:xfrm>
              <a:off x="4114085" y="513675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регистрацию</a:t>
              </a:r>
            </a:p>
          </p:txBody>
        </p:sp>
      </p:grpSp>
      <p:grpSp>
        <p:nvGrpSpPr>
          <p:cNvPr id="247" name="Группа 246"/>
          <p:cNvGrpSpPr/>
          <p:nvPr/>
        </p:nvGrpSpPr>
        <p:grpSpPr>
          <a:xfrm>
            <a:off x="2328639" y="4493810"/>
            <a:ext cx="754847" cy="1229044"/>
            <a:chOff x="3149831" y="4339511"/>
            <a:chExt cx="835230" cy="1359924"/>
          </a:xfrm>
        </p:grpSpPr>
        <p:sp>
          <p:nvSpPr>
            <p:cNvPr id="290" name="Rectangle 216"/>
            <p:cNvSpPr/>
            <p:nvPr/>
          </p:nvSpPr>
          <p:spPr>
            <a:xfrm>
              <a:off x="3149831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91" name="Прямоугольник 290"/>
            <p:cNvSpPr/>
            <p:nvPr/>
          </p:nvSpPr>
          <p:spPr>
            <a:xfrm>
              <a:off x="3161323" y="4676043"/>
              <a:ext cx="823738" cy="522389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Глава администрации</a:t>
              </a:r>
              <a:endParaRPr lang="ru-RU" sz="813" i="1" dirty="0">
                <a:solidFill>
                  <a:srgbClr val="FFFFFF"/>
                </a:solidFill>
              </a:endParaRPr>
            </a:p>
          </p:txBody>
        </p:sp>
        <p:sp>
          <p:nvSpPr>
            <p:cNvPr id="292" name="Rectangle 41"/>
            <p:cNvSpPr txBox="1">
              <a:spLocks/>
            </p:cNvSpPr>
            <p:nvPr/>
          </p:nvSpPr>
          <p:spPr>
            <a:xfrm>
              <a:off x="3149831" y="434289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22.</a:t>
              </a:r>
            </a:p>
          </p:txBody>
        </p:sp>
        <p:sp>
          <p:nvSpPr>
            <p:cNvPr id="293" name="Rectangle 223"/>
            <p:cNvSpPr/>
            <p:nvPr/>
          </p:nvSpPr>
          <p:spPr>
            <a:xfrm>
              <a:off x="3149831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Подписание ответа</a:t>
              </a:r>
            </a:p>
          </p:txBody>
        </p:sp>
      </p:grpSp>
      <p:sp>
        <p:nvSpPr>
          <p:cNvPr id="299" name="Right Arrow 225"/>
          <p:cNvSpPr>
            <a:spLocks/>
          </p:cNvSpPr>
          <p:nvPr/>
        </p:nvSpPr>
        <p:spPr>
          <a:xfrm>
            <a:off x="1336092" y="3391563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5" name="Группа 244"/>
          <p:cNvGrpSpPr/>
          <p:nvPr/>
        </p:nvGrpSpPr>
        <p:grpSpPr>
          <a:xfrm>
            <a:off x="4062374" y="4489989"/>
            <a:ext cx="744461" cy="1229044"/>
            <a:chOff x="5077801" y="4350994"/>
            <a:chExt cx="823738" cy="1359924"/>
          </a:xfrm>
        </p:grpSpPr>
        <p:sp>
          <p:nvSpPr>
            <p:cNvPr id="300" name="Rectangle 216"/>
            <p:cNvSpPr/>
            <p:nvPr/>
          </p:nvSpPr>
          <p:spPr>
            <a:xfrm>
              <a:off x="5077801" y="4350994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301" name="Прямоугольник 300"/>
            <p:cNvSpPr/>
            <p:nvPr/>
          </p:nvSpPr>
          <p:spPr>
            <a:xfrm>
              <a:off x="5077801" y="4724199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302" name="Rectangle 41"/>
            <p:cNvSpPr txBox="1">
              <a:spLocks/>
            </p:cNvSpPr>
            <p:nvPr/>
          </p:nvSpPr>
          <p:spPr>
            <a:xfrm>
              <a:off x="5077801" y="4354381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24.</a:t>
              </a:r>
            </a:p>
          </p:txBody>
        </p:sp>
        <p:sp>
          <p:nvSpPr>
            <p:cNvPr id="303" name="Rectangle 223"/>
            <p:cNvSpPr/>
            <p:nvPr/>
          </p:nvSpPr>
          <p:spPr>
            <a:xfrm>
              <a:off x="5077801" y="5144346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Регистрация ответа</a:t>
              </a:r>
            </a:p>
          </p:txBody>
        </p:sp>
      </p:grpSp>
      <p:sp>
        <p:nvSpPr>
          <p:cNvPr id="304" name="Right Arrow 225"/>
          <p:cNvSpPr>
            <a:spLocks/>
          </p:cNvSpPr>
          <p:nvPr/>
        </p:nvSpPr>
        <p:spPr>
          <a:xfrm>
            <a:off x="5612249" y="3361468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4" name="Группа 243"/>
          <p:cNvGrpSpPr/>
          <p:nvPr/>
        </p:nvGrpSpPr>
        <p:grpSpPr>
          <a:xfrm>
            <a:off x="4942404" y="4486541"/>
            <a:ext cx="744461" cy="1229045"/>
            <a:chOff x="6053009" y="4343400"/>
            <a:chExt cx="823738" cy="1359925"/>
          </a:xfrm>
        </p:grpSpPr>
        <p:sp>
          <p:nvSpPr>
            <p:cNvPr id="305" name="Rectangle 216"/>
            <p:cNvSpPr/>
            <p:nvPr/>
          </p:nvSpPr>
          <p:spPr>
            <a:xfrm>
              <a:off x="6053009" y="4343400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306" name="Прямоугольник 305"/>
            <p:cNvSpPr/>
            <p:nvPr/>
          </p:nvSpPr>
          <p:spPr>
            <a:xfrm>
              <a:off x="6053009" y="4716606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307" name="Rectangle 41"/>
            <p:cNvSpPr txBox="1">
              <a:spLocks/>
            </p:cNvSpPr>
            <p:nvPr/>
          </p:nvSpPr>
          <p:spPr>
            <a:xfrm>
              <a:off x="6053009" y="434678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25.</a:t>
              </a:r>
            </a:p>
          </p:txBody>
        </p:sp>
        <p:sp>
          <p:nvSpPr>
            <p:cNvPr id="308" name="Rectangle 223"/>
            <p:cNvSpPr/>
            <p:nvPr/>
          </p:nvSpPr>
          <p:spPr>
            <a:xfrm>
              <a:off x="6053009" y="513675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</a:t>
              </a:r>
              <a:r>
                <a:rPr lang="ru-RU" sz="813" dirty="0" err="1">
                  <a:solidFill>
                    <a:srgbClr val="000000"/>
                  </a:solidFill>
                </a:rPr>
                <a:t>экспедиц</a:t>
              </a:r>
              <a:r>
                <a:rPr lang="ru-RU" sz="813" dirty="0">
                  <a:solidFill>
                    <a:srgbClr val="000000"/>
                  </a:solidFill>
                </a:rPr>
                <a:t>. обработку</a:t>
              </a:r>
            </a:p>
          </p:txBody>
        </p:sp>
      </p:grpSp>
      <p:sp>
        <p:nvSpPr>
          <p:cNvPr id="309" name="Right Arrow 225"/>
          <p:cNvSpPr>
            <a:spLocks/>
          </p:cNvSpPr>
          <p:nvPr/>
        </p:nvSpPr>
        <p:spPr>
          <a:xfrm>
            <a:off x="2190708" y="337959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9" name="Группа 248"/>
          <p:cNvGrpSpPr/>
          <p:nvPr/>
        </p:nvGrpSpPr>
        <p:grpSpPr>
          <a:xfrm>
            <a:off x="1455435" y="4512908"/>
            <a:ext cx="822838" cy="1229044"/>
            <a:chOff x="2167521" y="4339511"/>
            <a:chExt cx="910461" cy="1359924"/>
          </a:xfrm>
        </p:grpSpPr>
        <p:sp>
          <p:nvSpPr>
            <p:cNvPr id="285" name="Rectangle 216"/>
            <p:cNvSpPr/>
            <p:nvPr/>
          </p:nvSpPr>
          <p:spPr>
            <a:xfrm>
              <a:off x="2186116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87" name="Rectangle 41"/>
            <p:cNvSpPr txBox="1">
              <a:spLocks/>
            </p:cNvSpPr>
            <p:nvPr/>
          </p:nvSpPr>
          <p:spPr>
            <a:xfrm>
              <a:off x="2186116" y="434289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21.</a:t>
              </a:r>
            </a:p>
          </p:txBody>
        </p:sp>
        <p:sp>
          <p:nvSpPr>
            <p:cNvPr id="288" name="Rectangle 223"/>
            <p:cNvSpPr/>
            <p:nvPr/>
          </p:nvSpPr>
          <p:spPr>
            <a:xfrm>
              <a:off x="2186116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подпись главе адм.</a:t>
              </a:r>
            </a:p>
          </p:txBody>
        </p:sp>
        <p:sp>
          <p:nvSpPr>
            <p:cNvPr id="314" name="Прямоугольник 313"/>
            <p:cNvSpPr/>
            <p:nvPr/>
          </p:nvSpPr>
          <p:spPr>
            <a:xfrm>
              <a:off x="2167521" y="4673306"/>
              <a:ext cx="910461" cy="522389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подразд.</a:t>
              </a:r>
              <a:endParaRPr lang="ru-RU" sz="813" i="1">
                <a:solidFill>
                  <a:srgbClr val="000000"/>
                </a:solidFill>
              </a:endParaRPr>
            </a:p>
          </p:txBody>
        </p:sp>
      </p:grpSp>
      <p:sp>
        <p:nvSpPr>
          <p:cNvPr id="171" name="AutoShape 71" descr="Широкий диагональный 2"/>
          <p:cNvSpPr>
            <a:spLocks noChangeArrowheads="1"/>
          </p:cNvSpPr>
          <p:nvPr/>
        </p:nvSpPr>
        <p:spPr bwMode="auto">
          <a:xfrm rot="10800000">
            <a:off x="6086986" y="4195711"/>
            <a:ext cx="1517198" cy="185647"/>
          </a:xfrm>
          <a:prstGeom prst="curvedDownArrow">
            <a:avLst>
              <a:gd name="adj1" fmla="val 61451"/>
              <a:gd name="adj2" fmla="val 122902"/>
              <a:gd name="adj3" fmla="val 33333"/>
            </a:avLst>
          </a:prstGeom>
          <a:pattFill prst="wdUpDiag">
            <a:fgClr>
              <a:srgbClr val="FF66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grpSp>
        <p:nvGrpSpPr>
          <p:cNvPr id="184" name="Группа 183"/>
          <p:cNvGrpSpPr/>
          <p:nvPr/>
        </p:nvGrpSpPr>
        <p:grpSpPr>
          <a:xfrm>
            <a:off x="3576280" y="1557343"/>
            <a:ext cx="807058" cy="1229045"/>
            <a:chOff x="3306260" y="1323809"/>
            <a:chExt cx="790992" cy="1332852"/>
          </a:xfrm>
        </p:grpSpPr>
        <p:sp>
          <p:nvSpPr>
            <p:cNvPr id="189" name="Rectangle 216"/>
            <p:cNvSpPr/>
            <p:nvPr/>
          </p:nvSpPr>
          <p:spPr>
            <a:xfrm>
              <a:off x="3316708" y="1323809"/>
              <a:ext cx="729249" cy="1321649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90" name="Прямоугольник 189"/>
            <p:cNvSpPr/>
            <p:nvPr/>
          </p:nvSpPr>
          <p:spPr>
            <a:xfrm>
              <a:off x="3306260" y="1689584"/>
              <a:ext cx="790992" cy="34835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Глава                администрации</a:t>
              </a:r>
              <a:endParaRPr lang="ru-RU" sz="723" i="1" dirty="0">
                <a:solidFill>
                  <a:srgbClr val="FFFFFF"/>
                </a:solidFill>
              </a:endParaRPr>
            </a:p>
          </p:txBody>
        </p:sp>
        <p:sp>
          <p:nvSpPr>
            <p:cNvPr id="208" name="Rectangle 41"/>
            <p:cNvSpPr txBox="1">
              <a:spLocks/>
            </p:cNvSpPr>
            <p:nvPr/>
          </p:nvSpPr>
          <p:spPr>
            <a:xfrm>
              <a:off x="3316708" y="1327127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4.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13" name="Rectangle 223"/>
            <p:cNvSpPr/>
            <p:nvPr/>
          </p:nvSpPr>
          <p:spPr>
            <a:xfrm>
              <a:off x="3316708" y="2101368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Утверждение резолюции</a:t>
              </a:r>
            </a:p>
          </p:txBody>
        </p:sp>
      </p:grpSp>
      <p:sp>
        <p:nvSpPr>
          <p:cNvPr id="219" name="Right Arrow 225"/>
          <p:cNvSpPr>
            <a:spLocks/>
          </p:cNvSpPr>
          <p:nvPr/>
        </p:nvSpPr>
        <p:spPr>
          <a:xfrm>
            <a:off x="4331004" y="1910727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23" name="Группа 222"/>
          <p:cNvGrpSpPr/>
          <p:nvPr/>
        </p:nvGrpSpPr>
        <p:grpSpPr>
          <a:xfrm>
            <a:off x="6976573" y="1538035"/>
            <a:ext cx="751455" cy="1229046"/>
            <a:chOff x="5035942" y="1320396"/>
            <a:chExt cx="736495" cy="1332853"/>
          </a:xfrm>
        </p:grpSpPr>
        <p:sp>
          <p:nvSpPr>
            <p:cNvPr id="224" name="Rectangle 216"/>
            <p:cNvSpPr/>
            <p:nvPr/>
          </p:nvSpPr>
          <p:spPr>
            <a:xfrm>
              <a:off x="5035942" y="1320396"/>
              <a:ext cx="729249" cy="1321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5043188" y="1746856"/>
              <a:ext cx="729249" cy="225261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</a:t>
              </a:r>
              <a:endParaRPr lang="ru-RU" sz="723" i="1" dirty="0">
                <a:solidFill>
                  <a:srgbClr val="000000"/>
                </a:solidFill>
              </a:endParaRPr>
            </a:p>
          </p:txBody>
        </p:sp>
        <p:sp>
          <p:nvSpPr>
            <p:cNvPr id="228" name="Rectangle 41"/>
            <p:cNvSpPr txBox="1">
              <a:spLocks/>
            </p:cNvSpPr>
            <p:nvPr/>
          </p:nvSpPr>
          <p:spPr>
            <a:xfrm>
              <a:off x="5035942" y="1323715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8.</a:t>
              </a:r>
            </a:p>
          </p:txBody>
        </p:sp>
        <p:sp>
          <p:nvSpPr>
            <p:cNvPr id="229" name="Rectangle 223"/>
            <p:cNvSpPr/>
            <p:nvPr/>
          </p:nvSpPr>
          <p:spPr>
            <a:xfrm>
              <a:off x="5035942" y="2097956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Получение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обращения в каб.217</a:t>
              </a:r>
            </a:p>
          </p:txBody>
        </p:sp>
      </p:grpSp>
      <p:grpSp>
        <p:nvGrpSpPr>
          <p:cNvPr id="235" name="Группа 234"/>
          <p:cNvGrpSpPr/>
          <p:nvPr/>
        </p:nvGrpSpPr>
        <p:grpSpPr>
          <a:xfrm>
            <a:off x="1446247" y="3022228"/>
            <a:ext cx="744461" cy="1229044"/>
            <a:chOff x="242931" y="2813689"/>
            <a:chExt cx="823738" cy="1359924"/>
          </a:xfrm>
        </p:grpSpPr>
        <p:sp>
          <p:nvSpPr>
            <p:cNvPr id="236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242931" y="3186895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38" name="Rectangle 41"/>
            <p:cNvSpPr txBox="1">
              <a:spLocks/>
            </p:cNvSpPr>
            <p:nvPr/>
          </p:nvSpPr>
          <p:spPr>
            <a:xfrm>
              <a:off x="242931" y="2817076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11.</a:t>
              </a:r>
            </a:p>
          </p:txBody>
        </p:sp>
        <p:sp>
          <p:nvSpPr>
            <p:cNvPr id="239" name="Rectangle 223"/>
            <p:cNvSpPr/>
            <p:nvPr/>
          </p:nvSpPr>
          <p:spPr>
            <a:xfrm>
              <a:off x="242931" y="3607041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>
                  <a:solidFill>
                    <a:srgbClr val="000000"/>
                  </a:solidFill>
                </a:rPr>
                <a:t>Внесение текста резолюции в СЭД «ДЕЛО»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2" name="Группа 251"/>
          <p:cNvGrpSpPr/>
          <p:nvPr/>
        </p:nvGrpSpPr>
        <p:grpSpPr>
          <a:xfrm>
            <a:off x="4027684" y="3010115"/>
            <a:ext cx="783650" cy="1229044"/>
            <a:chOff x="242930" y="2813689"/>
            <a:chExt cx="867101" cy="1359924"/>
          </a:xfrm>
        </p:grpSpPr>
        <p:sp>
          <p:nvSpPr>
            <p:cNvPr id="253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54" name="Прямоугольник 253"/>
            <p:cNvSpPr/>
            <p:nvPr/>
          </p:nvSpPr>
          <p:spPr>
            <a:xfrm>
              <a:off x="242931" y="3186895"/>
              <a:ext cx="867100" cy="475480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FFFFFF"/>
                  </a:solidFill>
                </a:rPr>
                <a:t>зам. нач. управления (нач. отдела)</a:t>
              </a:r>
            </a:p>
          </p:txBody>
        </p:sp>
        <p:sp>
          <p:nvSpPr>
            <p:cNvPr id="255" name="Rectangle 41"/>
            <p:cNvSpPr txBox="1">
              <a:spLocks/>
            </p:cNvSpPr>
            <p:nvPr/>
          </p:nvSpPr>
          <p:spPr>
            <a:xfrm>
              <a:off x="242930" y="2817076"/>
              <a:ext cx="860155" cy="3485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14.</a:t>
              </a:r>
            </a:p>
          </p:txBody>
        </p:sp>
        <p:sp>
          <p:nvSpPr>
            <p:cNvPr id="256" name="Rectangle 223"/>
            <p:cNvSpPr/>
            <p:nvPr/>
          </p:nvSpPr>
          <p:spPr>
            <a:xfrm>
              <a:off x="242930" y="3607041"/>
              <a:ext cx="862121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Резолюция</a:t>
              </a:r>
            </a:p>
          </p:txBody>
        </p:sp>
      </p:grpSp>
      <p:sp>
        <p:nvSpPr>
          <p:cNvPr id="257" name="Right Arrow 225"/>
          <p:cNvSpPr>
            <a:spLocks/>
          </p:cNvSpPr>
          <p:nvPr/>
        </p:nvSpPr>
        <p:spPr>
          <a:xfrm>
            <a:off x="6480254" y="3365712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58" name="Right Arrow 225"/>
          <p:cNvSpPr>
            <a:spLocks/>
          </p:cNvSpPr>
          <p:nvPr/>
        </p:nvSpPr>
        <p:spPr>
          <a:xfrm>
            <a:off x="9094922" y="335741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59" name="Right Arrow 225"/>
          <p:cNvSpPr>
            <a:spLocks/>
          </p:cNvSpPr>
          <p:nvPr/>
        </p:nvSpPr>
        <p:spPr>
          <a:xfrm>
            <a:off x="7380376" y="3391563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60" name="Right Arrow 225"/>
          <p:cNvSpPr>
            <a:spLocks/>
          </p:cNvSpPr>
          <p:nvPr/>
        </p:nvSpPr>
        <p:spPr>
          <a:xfrm>
            <a:off x="8251988" y="337959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16" name="Right Arrow 225"/>
          <p:cNvSpPr>
            <a:spLocks/>
          </p:cNvSpPr>
          <p:nvPr/>
        </p:nvSpPr>
        <p:spPr>
          <a:xfrm>
            <a:off x="5686865" y="4875579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5859873" y="4481375"/>
            <a:ext cx="744461" cy="1229045"/>
            <a:chOff x="7977619" y="4466917"/>
            <a:chExt cx="823738" cy="1359925"/>
          </a:xfrm>
        </p:grpSpPr>
        <p:sp>
          <p:nvSpPr>
            <p:cNvPr id="262" name="Rectangle 216"/>
            <p:cNvSpPr/>
            <p:nvPr/>
          </p:nvSpPr>
          <p:spPr>
            <a:xfrm>
              <a:off x="7977619" y="4466917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7977619" y="4840123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65" name="Rectangle 41"/>
            <p:cNvSpPr txBox="1">
              <a:spLocks/>
            </p:cNvSpPr>
            <p:nvPr/>
          </p:nvSpPr>
          <p:spPr>
            <a:xfrm>
              <a:off x="7977619" y="4470305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26.</a:t>
              </a:r>
            </a:p>
          </p:txBody>
        </p:sp>
        <p:sp>
          <p:nvSpPr>
            <p:cNvPr id="266" name="Rectangle 223"/>
            <p:cNvSpPr/>
            <p:nvPr/>
          </p:nvSpPr>
          <p:spPr>
            <a:xfrm>
              <a:off x="7977619" y="5260270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 err="1">
                  <a:solidFill>
                    <a:srgbClr val="000000"/>
                  </a:solidFill>
                </a:rPr>
                <a:t>Экспедици-онная</a:t>
              </a:r>
              <a:r>
                <a:rPr lang="ru-RU" sz="813" dirty="0">
                  <a:solidFill>
                    <a:srgbClr val="000000"/>
                  </a:solidFill>
                </a:rPr>
                <a:t> обработка</a:t>
              </a:r>
            </a:p>
          </p:txBody>
        </p:sp>
      </p:grpSp>
      <p:sp>
        <p:nvSpPr>
          <p:cNvPr id="269" name="Rectangle 41"/>
          <p:cNvSpPr txBox="1">
            <a:spLocks/>
          </p:cNvSpPr>
          <p:nvPr/>
        </p:nvSpPr>
        <p:spPr>
          <a:xfrm>
            <a:off x="6730032" y="4496871"/>
            <a:ext cx="380942" cy="121871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34776" tIns="34776" rIns="34776" bIns="34776" numCol="1" anchor="ctr" anchorCtr="1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i="1" dirty="0">
                <a:solidFill>
                  <a:srgbClr val="000000"/>
                </a:solidFill>
              </a:rPr>
              <a:t>Выход процесса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1172650" y="1421308"/>
            <a:ext cx="0" cy="11368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172651" y="1421308"/>
            <a:ext cx="189234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/>
          <p:cNvCxnSpPr/>
          <p:nvPr/>
        </p:nvCxnSpPr>
        <p:spPr>
          <a:xfrm flipV="1">
            <a:off x="3062663" y="1421308"/>
            <a:ext cx="0" cy="1327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64527" y="1261795"/>
            <a:ext cx="545341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271" name="Прямая соединительная линия 270"/>
          <p:cNvCxnSpPr/>
          <p:nvPr/>
        </p:nvCxnSpPr>
        <p:spPr>
          <a:xfrm flipV="1">
            <a:off x="8272760" y="1428305"/>
            <a:ext cx="0" cy="12570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2" name="Прямая соединительная линия 271"/>
          <p:cNvCxnSpPr/>
          <p:nvPr/>
        </p:nvCxnSpPr>
        <p:spPr>
          <a:xfrm flipV="1">
            <a:off x="3948512" y="1421309"/>
            <a:ext cx="0" cy="13019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Прямая соединительная линия 272"/>
          <p:cNvCxnSpPr/>
          <p:nvPr/>
        </p:nvCxnSpPr>
        <p:spPr>
          <a:xfrm flipV="1">
            <a:off x="3948512" y="1422559"/>
            <a:ext cx="4318694" cy="12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6412372" y="1261795"/>
            <a:ext cx="590255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18" name="Прямая соединительная линия 317"/>
          <p:cNvCxnSpPr/>
          <p:nvPr/>
        </p:nvCxnSpPr>
        <p:spPr>
          <a:xfrm flipV="1">
            <a:off x="657857" y="2908377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9" name="Прямая соединительная линия 318"/>
          <p:cNvCxnSpPr/>
          <p:nvPr/>
        </p:nvCxnSpPr>
        <p:spPr>
          <a:xfrm flipV="1">
            <a:off x="3547263" y="290853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Прямая соединительная линия 319"/>
          <p:cNvCxnSpPr/>
          <p:nvPr/>
        </p:nvCxnSpPr>
        <p:spPr>
          <a:xfrm>
            <a:off x="652812" y="2908538"/>
            <a:ext cx="28944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1" name="TextBox 320"/>
          <p:cNvSpPr txBox="1"/>
          <p:nvPr/>
        </p:nvSpPr>
        <p:spPr>
          <a:xfrm>
            <a:off x="1622385" y="2761514"/>
            <a:ext cx="655887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3-й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322" name="10-конечная звезда 321"/>
          <p:cNvSpPr/>
          <p:nvPr>
            <p:custDataLst>
              <p:tags r:id="rId3"/>
            </p:custDataLst>
          </p:nvPr>
        </p:nvSpPr>
        <p:spPr>
          <a:xfrm>
            <a:off x="624261" y="3059958"/>
            <a:ext cx="275950" cy="146866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3" name="10-конечная звезда 322"/>
          <p:cNvSpPr/>
          <p:nvPr>
            <p:custDataLst>
              <p:tags r:id="rId4"/>
            </p:custDataLst>
          </p:nvPr>
        </p:nvSpPr>
        <p:spPr>
          <a:xfrm>
            <a:off x="3990809" y="2939733"/>
            <a:ext cx="306469" cy="17531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4" name="10-конечная звезда 323"/>
          <p:cNvSpPr/>
          <p:nvPr>
            <p:custDataLst>
              <p:tags r:id="rId5"/>
            </p:custDataLst>
          </p:nvPr>
        </p:nvSpPr>
        <p:spPr>
          <a:xfrm>
            <a:off x="3576283" y="1550623"/>
            <a:ext cx="335249" cy="158194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76" name="Стрелка углом 75"/>
          <p:cNvSpPr/>
          <p:nvPr/>
        </p:nvSpPr>
        <p:spPr>
          <a:xfrm>
            <a:off x="2666366" y="4294818"/>
            <a:ext cx="3125198" cy="176939"/>
          </a:xfrm>
          <a:prstGeom prst="bentArrow">
            <a:avLst/>
          </a:prstGeom>
          <a:pattFill prst="wdUpDiag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77" name="Стрелка вправо 76"/>
          <p:cNvSpPr/>
          <p:nvPr/>
        </p:nvSpPr>
        <p:spPr>
          <a:xfrm rot="16200000">
            <a:off x="5640010" y="4201757"/>
            <a:ext cx="226457" cy="132746"/>
          </a:xfrm>
          <a:prstGeom prst="rightArrow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326" name="10-конечная звезда 325"/>
          <p:cNvSpPr/>
          <p:nvPr>
            <p:custDataLst>
              <p:tags r:id="rId6"/>
            </p:custDataLst>
          </p:nvPr>
        </p:nvSpPr>
        <p:spPr>
          <a:xfrm>
            <a:off x="5286967" y="1500459"/>
            <a:ext cx="337476" cy="165919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2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7" name="10-конечная звезда 326"/>
          <p:cNvSpPr/>
          <p:nvPr>
            <p:custDataLst>
              <p:tags r:id="rId7"/>
            </p:custDataLst>
          </p:nvPr>
        </p:nvSpPr>
        <p:spPr>
          <a:xfrm>
            <a:off x="4531670" y="4382808"/>
            <a:ext cx="368145" cy="175506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2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8" name="10-конечная звезда 327"/>
          <p:cNvSpPr/>
          <p:nvPr>
            <p:custDataLst>
              <p:tags r:id="rId8"/>
            </p:custDataLst>
          </p:nvPr>
        </p:nvSpPr>
        <p:spPr>
          <a:xfrm>
            <a:off x="2256671" y="2981830"/>
            <a:ext cx="319627" cy="170929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2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9" name="10-конечная звезда 328"/>
          <p:cNvSpPr/>
          <p:nvPr>
            <p:custDataLst>
              <p:tags r:id="rId9"/>
            </p:custDataLst>
          </p:nvPr>
        </p:nvSpPr>
        <p:spPr>
          <a:xfrm>
            <a:off x="7272170" y="5642963"/>
            <a:ext cx="409307" cy="221372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30" name="Rectangle 63"/>
          <p:cNvSpPr txBox="1"/>
          <p:nvPr/>
        </p:nvSpPr>
        <p:spPr>
          <a:xfrm>
            <a:off x="7800240" y="5629554"/>
            <a:ext cx="1694360" cy="28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Задержка при передаче документов</a:t>
            </a:r>
          </a:p>
        </p:txBody>
      </p:sp>
      <p:sp>
        <p:nvSpPr>
          <p:cNvPr id="331" name="10-конечная звезда 330"/>
          <p:cNvSpPr/>
          <p:nvPr>
            <p:custDataLst>
              <p:tags r:id="rId10"/>
            </p:custDataLst>
          </p:nvPr>
        </p:nvSpPr>
        <p:spPr>
          <a:xfrm>
            <a:off x="3136596" y="3013175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32" name="10-конечная звезда 331"/>
          <p:cNvSpPr/>
          <p:nvPr>
            <p:custDataLst>
              <p:tags r:id="rId11"/>
            </p:custDataLst>
          </p:nvPr>
        </p:nvSpPr>
        <p:spPr>
          <a:xfrm>
            <a:off x="6963252" y="1519724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34" name="10-конечная звезда 333"/>
          <p:cNvSpPr/>
          <p:nvPr>
            <p:custDataLst>
              <p:tags r:id="rId12"/>
            </p:custDataLst>
          </p:nvPr>
        </p:nvSpPr>
        <p:spPr>
          <a:xfrm>
            <a:off x="592594" y="4484437"/>
            <a:ext cx="249793" cy="147753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35" name="10-конечная звезда 334"/>
          <p:cNvSpPr/>
          <p:nvPr>
            <p:custDataLst>
              <p:tags r:id="rId13"/>
            </p:custDataLst>
          </p:nvPr>
        </p:nvSpPr>
        <p:spPr>
          <a:xfrm>
            <a:off x="4863854" y="2983413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cxnSp>
        <p:nvCxnSpPr>
          <p:cNvPr id="336" name="Прямая соединительная линия 335"/>
          <p:cNvCxnSpPr/>
          <p:nvPr/>
        </p:nvCxnSpPr>
        <p:spPr>
          <a:xfrm flipV="1">
            <a:off x="4383337" y="291250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7" name="Прямая соединительная линия 336"/>
          <p:cNvCxnSpPr/>
          <p:nvPr/>
        </p:nvCxnSpPr>
        <p:spPr>
          <a:xfrm flipV="1">
            <a:off x="5315443" y="2924622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8" name="Прямая соединительная линия 337"/>
          <p:cNvCxnSpPr/>
          <p:nvPr/>
        </p:nvCxnSpPr>
        <p:spPr>
          <a:xfrm>
            <a:off x="4383338" y="2912508"/>
            <a:ext cx="93210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9" name="TextBox 338"/>
          <p:cNvSpPr txBox="1"/>
          <p:nvPr/>
        </p:nvSpPr>
        <p:spPr>
          <a:xfrm>
            <a:off x="4450656" y="2748725"/>
            <a:ext cx="641171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4-й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340" name="Шестиугольник 98"/>
          <p:cNvSpPr>
            <a:spLocks/>
          </p:cNvSpPr>
          <p:nvPr/>
        </p:nvSpPr>
        <p:spPr>
          <a:xfrm>
            <a:off x="1066488" y="2188377"/>
            <a:ext cx="503229" cy="171931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r>
              <a:rPr lang="ru-RU" sz="904" b="1" dirty="0">
                <a:solidFill>
                  <a:srgbClr val="FFFFFF"/>
                </a:solidFill>
              </a:rPr>
              <a:t>-3</a:t>
            </a:r>
          </a:p>
        </p:txBody>
      </p:sp>
      <p:sp>
        <p:nvSpPr>
          <p:cNvPr id="341" name="Шестиугольник 98"/>
          <p:cNvSpPr>
            <a:spLocks/>
          </p:cNvSpPr>
          <p:nvPr/>
        </p:nvSpPr>
        <p:spPr>
          <a:xfrm>
            <a:off x="3696898" y="2188377"/>
            <a:ext cx="503229" cy="171931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42" name="Шестиугольник 98"/>
          <p:cNvSpPr>
            <a:spLocks/>
          </p:cNvSpPr>
          <p:nvPr/>
        </p:nvSpPr>
        <p:spPr>
          <a:xfrm>
            <a:off x="740729" y="3678966"/>
            <a:ext cx="503229" cy="171931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43" name="10-конечная звезда 342"/>
          <p:cNvSpPr/>
          <p:nvPr>
            <p:custDataLst>
              <p:tags r:id="rId14"/>
            </p:custDataLst>
          </p:nvPr>
        </p:nvSpPr>
        <p:spPr>
          <a:xfrm>
            <a:off x="857530" y="4428540"/>
            <a:ext cx="262914" cy="16873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3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44" name="10-конечная звезда 343"/>
          <p:cNvSpPr/>
          <p:nvPr>
            <p:custDataLst>
              <p:tags r:id="rId15"/>
            </p:custDataLst>
          </p:nvPr>
        </p:nvSpPr>
        <p:spPr>
          <a:xfrm>
            <a:off x="7439068" y="3666851"/>
            <a:ext cx="282314" cy="164831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45" name="10-конечная звезда 344"/>
          <p:cNvSpPr/>
          <p:nvPr>
            <p:custDataLst>
              <p:tags r:id="rId16"/>
            </p:custDataLst>
          </p:nvPr>
        </p:nvSpPr>
        <p:spPr>
          <a:xfrm>
            <a:off x="2302216" y="4408147"/>
            <a:ext cx="282314" cy="19113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58" name="10-конечная звезда 357"/>
          <p:cNvSpPr/>
          <p:nvPr>
            <p:custDataLst>
              <p:tags r:id="rId17"/>
            </p:custDataLst>
          </p:nvPr>
        </p:nvSpPr>
        <p:spPr>
          <a:xfrm>
            <a:off x="2775682" y="4402173"/>
            <a:ext cx="262914" cy="16873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3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59" name="10-конечная звезда 358"/>
          <p:cNvSpPr/>
          <p:nvPr>
            <p:custDataLst>
              <p:tags r:id="rId18"/>
            </p:custDataLst>
          </p:nvPr>
        </p:nvSpPr>
        <p:spPr>
          <a:xfrm>
            <a:off x="8037138" y="3654859"/>
            <a:ext cx="262914" cy="16873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3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62" name="10-конечная звезда 361"/>
          <p:cNvSpPr/>
          <p:nvPr>
            <p:custDataLst>
              <p:tags r:id="rId19"/>
            </p:custDataLst>
          </p:nvPr>
        </p:nvSpPr>
        <p:spPr>
          <a:xfrm>
            <a:off x="3678183" y="4429863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63" name="Шестиугольник 98"/>
          <p:cNvSpPr>
            <a:spLocks/>
          </p:cNvSpPr>
          <p:nvPr/>
        </p:nvSpPr>
        <p:spPr>
          <a:xfrm>
            <a:off x="2499379" y="4716380"/>
            <a:ext cx="423752" cy="13045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64" name="Шестиугольник 98"/>
          <p:cNvSpPr>
            <a:spLocks/>
          </p:cNvSpPr>
          <p:nvPr/>
        </p:nvSpPr>
        <p:spPr>
          <a:xfrm>
            <a:off x="768399" y="4727880"/>
            <a:ext cx="423752" cy="13045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65" name="Шестиугольник 98"/>
          <p:cNvSpPr>
            <a:spLocks/>
          </p:cNvSpPr>
          <p:nvPr/>
        </p:nvSpPr>
        <p:spPr>
          <a:xfrm>
            <a:off x="4027684" y="4716381"/>
            <a:ext cx="2579563" cy="137368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r>
              <a:rPr lang="ru-RU" sz="904" b="1" dirty="0">
                <a:solidFill>
                  <a:srgbClr val="FFFFFF"/>
                </a:solidFill>
              </a:rPr>
              <a:t>- 3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6232104" y="5722635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3290391" y="5907709"/>
            <a:ext cx="2941713" cy="101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/>
          <p:cNvSpPr txBox="1"/>
          <p:nvPr/>
        </p:nvSpPr>
        <p:spPr>
          <a:xfrm>
            <a:off x="4344536" y="5727609"/>
            <a:ext cx="747291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21-22-й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68" name="Прямая соединительная линия 367"/>
          <p:cNvCxnSpPr/>
          <p:nvPr/>
        </p:nvCxnSpPr>
        <p:spPr>
          <a:xfrm flipV="1">
            <a:off x="5882298" y="289980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299119" y="289980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5882299" y="2899808"/>
            <a:ext cx="4168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6" name="Right Arrow 225"/>
          <p:cNvSpPr>
            <a:spLocks/>
          </p:cNvSpPr>
          <p:nvPr/>
        </p:nvSpPr>
        <p:spPr>
          <a:xfrm>
            <a:off x="6016071" y="1920672"/>
            <a:ext cx="15244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5777280" y="2731116"/>
            <a:ext cx="797503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5 –17-й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73" name="Прямая соединительная линия 372"/>
          <p:cNvCxnSpPr/>
          <p:nvPr/>
        </p:nvCxnSpPr>
        <p:spPr>
          <a:xfrm>
            <a:off x="2821175" y="5731623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4" name="Прямая соединительная линия 373"/>
          <p:cNvCxnSpPr/>
          <p:nvPr/>
        </p:nvCxnSpPr>
        <p:spPr>
          <a:xfrm>
            <a:off x="1584859" y="5898811"/>
            <a:ext cx="1211697" cy="2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Прямая соединительная линия 375"/>
          <p:cNvCxnSpPr/>
          <p:nvPr/>
        </p:nvCxnSpPr>
        <p:spPr>
          <a:xfrm>
            <a:off x="3290391" y="5722382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1909746" y="5741186"/>
            <a:ext cx="602853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20-й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83" name="Прямая соединительная линия 382"/>
          <p:cNvCxnSpPr/>
          <p:nvPr/>
        </p:nvCxnSpPr>
        <p:spPr>
          <a:xfrm>
            <a:off x="1592259" y="5722855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4" name="Прямая соединительная линия 383"/>
          <p:cNvCxnSpPr/>
          <p:nvPr/>
        </p:nvCxnSpPr>
        <p:spPr>
          <a:xfrm>
            <a:off x="6843249" y="291109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5" name="Прямая соединительная линия 384"/>
          <p:cNvCxnSpPr/>
          <p:nvPr/>
        </p:nvCxnSpPr>
        <p:spPr>
          <a:xfrm>
            <a:off x="1243957" y="4415301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V="1">
            <a:off x="6845585" y="2905132"/>
            <a:ext cx="2249337" cy="227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608045" y="4408146"/>
            <a:ext cx="6359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6" name="TextBox 385"/>
          <p:cNvSpPr txBox="1"/>
          <p:nvPr/>
        </p:nvSpPr>
        <p:spPr>
          <a:xfrm>
            <a:off x="7495497" y="2731116"/>
            <a:ext cx="861517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18-19-й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387" name="Стрелка углом 386"/>
          <p:cNvSpPr/>
          <p:nvPr/>
        </p:nvSpPr>
        <p:spPr>
          <a:xfrm>
            <a:off x="1115659" y="4294818"/>
            <a:ext cx="1589345" cy="218311"/>
          </a:xfrm>
          <a:prstGeom prst="bentArrow">
            <a:avLst/>
          </a:prstGeom>
          <a:pattFill prst="wdUpDiag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286" name="Стрелка вправо 285"/>
          <p:cNvSpPr/>
          <p:nvPr/>
        </p:nvSpPr>
        <p:spPr>
          <a:xfrm rot="16200000">
            <a:off x="2553138" y="4348929"/>
            <a:ext cx="226457" cy="132746"/>
          </a:xfrm>
          <a:prstGeom prst="rightArrow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cxnSp>
        <p:nvCxnSpPr>
          <p:cNvPr id="310" name="Прямая соединительная линия 309"/>
          <p:cNvCxnSpPr/>
          <p:nvPr/>
        </p:nvCxnSpPr>
        <p:spPr>
          <a:xfrm flipV="1">
            <a:off x="1011223" y="6141520"/>
            <a:ext cx="877726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Rectangle 139"/>
          <p:cNvSpPr>
            <a:spLocks/>
          </p:cNvSpPr>
          <p:nvPr/>
        </p:nvSpPr>
        <p:spPr>
          <a:xfrm>
            <a:off x="4078084" y="6065936"/>
            <a:ext cx="277686" cy="105974"/>
          </a:xfrm>
          <a:prstGeom prst="rect">
            <a:avLst/>
          </a:prstGeom>
          <a:solidFill>
            <a:srgbClr val="0000CC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904" dirty="0">
              <a:solidFill>
                <a:srgbClr val="000000"/>
              </a:solidFill>
            </a:endParaRPr>
          </a:p>
        </p:txBody>
      </p:sp>
      <p:sp>
        <p:nvSpPr>
          <p:cNvPr id="312" name="Rectangle 139"/>
          <p:cNvSpPr>
            <a:spLocks/>
          </p:cNvSpPr>
          <p:nvPr/>
        </p:nvSpPr>
        <p:spPr>
          <a:xfrm>
            <a:off x="4082455" y="6225307"/>
            <a:ext cx="277686" cy="105974"/>
          </a:xfrm>
          <a:prstGeom prst="rect">
            <a:avLst/>
          </a:prstGeom>
          <a:solidFill>
            <a:srgbClr val="FF0066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904" dirty="0">
              <a:solidFill>
                <a:srgbClr val="000000"/>
              </a:solidFill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5709074" y="3039493"/>
            <a:ext cx="727015" cy="217432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5 –20-й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7496011" y="3031012"/>
            <a:ext cx="776749" cy="349487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21 –22-й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33" name="10-конечная звезда 332"/>
          <p:cNvSpPr/>
          <p:nvPr>
            <p:custDataLst>
              <p:tags r:id="rId20"/>
            </p:custDataLst>
          </p:nvPr>
        </p:nvSpPr>
        <p:spPr>
          <a:xfrm>
            <a:off x="8330089" y="2945094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1501064" y="4585779"/>
            <a:ext cx="717919" cy="221848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23-й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4939575" y="4492967"/>
            <a:ext cx="747291" cy="221848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24-25-й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60" name="10-конечная звезда 359"/>
          <p:cNvSpPr/>
          <p:nvPr>
            <p:custDataLst>
              <p:tags r:id="rId21"/>
            </p:custDataLst>
          </p:nvPr>
        </p:nvSpPr>
        <p:spPr>
          <a:xfrm>
            <a:off x="1463085" y="4453411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25" name="Rectangle 139"/>
          <p:cNvSpPr>
            <a:spLocks/>
          </p:cNvSpPr>
          <p:nvPr/>
        </p:nvSpPr>
        <p:spPr>
          <a:xfrm>
            <a:off x="2279429" y="6345679"/>
            <a:ext cx="320563" cy="130333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904" dirty="0">
              <a:solidFill>
                <a:srgbClr val="000000"/>
              </a:solidFill>
            </a:endParaRPr>
          </a:p>
        </p:txBody>
      </p:sp>
      <p:sp>
        <p:nvSpPr>
          <p:cNvPr id="346" name="Rectangle 63"/>
          <p:cNvSpPr txBox="1"/>
          <p:nvPr/>
        </p:nvSpPr>
        <p:spPr>
          <a:xfrm>
            <a:off x="2812495" y="6345254"/>
            <a:ext cx="1484782" cy="14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Срок с учетом доработки</a:t>
            </a:r>
          </a:p>
        </p:txBody>
      </p:sp>
    </p:spTree>
    <p:extLst>
      <p:ext uri="{BB962C8B-B14F-4D97-AF65-F5344CB8AC3E}">
        <p14:creationId xmlns:p14="http://schemas.microsoft.com/office/powerpoint/2010/main" val="92824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23784" y="436911"/>
            <a:ext cx="7002886" cy="4927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569" dirty="0">
                <a:solidFill>
                  <a:srgbClr val="003274"/>
                </a:solidFill>
              </a:rPr>
              <a:t>Производственный анализ по проекту «Повышение эффективности рассмотрения обращений граждан и организаций»</a:t>
            </a:r>
            <a:endParaRPr lang="en-US" sz="1569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36" y="3819897"/>
            <a:ext cx="4108156" cy="2360581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851103" y="1150169"/>
          <a:ext cx="4398671" cy="2532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V="1">
            <a:off x="1048040" y="2078582"/>
            <a:ext cx="4085017" cy="844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3"/>
          <p:cNvSpPr txBox="1"/>
          <p:nvPr/>
        </p:nvSpPr>
        <p:spPr>
          <a:xfrm>
            <a:off x="6255261" y="1897212"/>
            <a:ext cx="2836211" cy="231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661" b="1" dirty="0">
                <a:solidFill>
                  <a:srgbClr val="002060"/>
                </a:solidFill>
              </a:rPr>
              <a:t>Проблемы</a:t>
            </a:r>
          </a:p>
          <a:p>
            <a:pPr marL="210990" indent="-210990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Font typeface="+mj-lt"/>
              <a:buAutoNum type="arabicPeriod"/>
            </a:pPr>
            <a:r>
              <a:rPr lang="ru-RU" sz="1661" dirty="0">
                <a:solidFill>
                  <a:srgbClr val="002060"/>
                </a:solidFill>
              </a:rPr>
              <a:t>Отсутствие работника на рабочем месте(болезнь, отпуск).</a:t>
            </a:r>
          </a:p>
          <a:p>
            <a:pPr marL="210990" indent="-210990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Font typeface="+mj-lt"/>
              <a:buAutoNum type="arabicPeriod"/>
            </a:pPr>
            <a:r>
              <a:rPr lang="ru-RU" sz="1661" dirty="0">
                <a:solidFill>
                  <a:srgbClr val="002060"/>
                </a:solidFill>
              </a:rPr>
              <a:t>Большая загруженность работника.</a:t>
            </a:r>
          </a:p>
          <a:p>
            <a:pPr marL="210990" indent="-210990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  <a:buFont typeface="+mj-lt"/>
              <a:buAutoNum type="arabicPeriod"/>
            </a:pPr>
            <a:r>
              <a:rPr lang="ru-RU" sz="1661" dirty="0">
                <a:solidFill>
                  <a:srgbClr val="002060"/>
                </a:solidFill>
              </a:rPr>
              <a:t>Возврат ответа на доработку.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endParaRPr lang="en-US" sz="1661" dirty="0">
              <a:solidFill>
                <a:srgbClr val="002060"/>
              </a:solidFill>
            </a:endParaRPr>
          </a:p>
        </p:txBody>
      </p:sp>
      <p:sp>
        <p:nvSpPr>
          <p:cNvPr id="9" name="Rectangle 53"/>
          <p:cNvSpPr txBox="1"/>
          <p:nvPr/>
        </p:nvSpPr>
        <p:spPr>
          <a:xfrm>
            <a:off x="4402352" y="1718504"/>
            <a:ext cx="1268479" cy="26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23" b="1" dirty="0">
                <a:solidFill>
                  <a:srgbClr val="002060"/>
                </a:solidFill>
              </a:rPr>
              <a:t>Среднее время ответа – 22 дня </a:t>
            </a:r>
          </a:p>
        </p:txBody>
      </p:sp>
      <p:sp>
        <p:nvSpPr>
          <p:cNvPr id="7" name="Овал 6"/>
          <p:cNvSpPr/>
          <p:nvPr/>
        </p:nvSpPr>
        <p:spPr>
          <a:xfrm>
            <a:off x="882822" y="1603094"/>
            <a:ext cx="1821190" cy="368517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69" dirty="0" err="1">
              <a:solidFill>
                <a:srgbClr val="00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920800" y="1803590"/>
            <a:ext cx="1821190" cy="368517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69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Прямоугольник 387"/>
          <p:cNvSpPr/>
          <p:nvPr/>
        </p:nvSpPr>
        <p:spPr>
          <a:xfrm>
            <a:off x="516060" y="6063432"/>
            <a:ext cx="8908633" cy="3893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7885" y="4340558"/>
            <a:ext cx="2239713" cy="1609245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>
              <a:solidFill>
                <a:srgbClr val="000000"/>
              </a:solidFill>
            </a:endParaRPr>
          </a:p>
        </p:txBody>
      </p:sp>
      <p:graphicFrame>
        <p:nvGraphicFramePr>
          <p:cNvPr id="58" name="Object 57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382891" y="331475"/>
          <a:ext cx="1619" cy="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2"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82891" y="331475"/>
                        <a:ext cx="1619" cy="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720" y="472596"/>
            <a:ext cx="6816882" cy="4257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6" dirty="0"/>
              <a:t>Карта текущего состояния процесса «</a:t>
            </a:r>
            <a:r>
              <a:rPr lang="ru-RU" sz="1356" dirty="0">
                <a:solidFill>
                  <a:srgbClr val="003274"/>
                </a:solidFill>
              </a:rPr>
              <a:t>Повышение эффективности рассмотрения обращений граждан и организаций</a:t>
            </a:r>
            <a:r>
              <a:rPr lang="ru-RU" sz="1356" dirty="0"/>
              <a:t>»</a:t>
            </a:r>
            <a:endParaRPr lang="en-US" sz="1356" dirty="0"/>
          </a:p>
        </p:txBody>
      </p:sp>
      <p:sp>
        <p:nvSpPr>
          <p:cNvPr id="165" name="Rectangle 41"/>
          <p:cNvSpPr txBox="1"/>
          <p:nvPr/>
        </p:nvSpPr>
        <p:spPr>
          <a:xfrm>
            <a:off x="414987" y="943272"/>
            <a:ext cx="9140220" cy="15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dirty="0">
                <a:solidFill>
                  <a:srgbClr val="000000"/>
                </a:solidFill>
              </a:rPr>
              <a:t>ИТОГО - ВПП</a:t>
            </a:r>
            <a:r>
              <a:rPr lang="en-US" sz="994" b="1" dirty="0">
                <a:solidFill>
                  <a:srgbClr val="000000"/>
                </a:solidFill>
              </a:rPr>
              <a:t> </a:t>
            </a:r>
            <a:r>
              <a:rPr lang="ru-RU" sz="994" b="1" dirty="0">
                <a:solidFill>
                  <a:srgbClr val="000000"/>
                </a:solidFill>
              </a:rPr>
              <a:t> до 22 рабочих дней</a:t>
            </a:r>
            <a:r>
              <a:rPr lang="en-US" sz="994" b="1" dirty="0">
                <a:solidFill>
                  <a:srgbClr val="000000"/>
                </a:solidFill>
              </a:rPr>
              <a:t> </a:t>
            </a:r>
            <a:r>
              <a:rPr lang="ru-RU" sz="994" b="1" dirty="0">
                <a:solidFill>
                  <a:srgbClr val="000000"/>
                </a:solidFill>
              </a:rPr>
              <a:t>(</a:t>
            </a:r>
            <a:r>
              <a:rPr lang="ru-RU" sz="994" b="1" dirty="0" err="1">
                <a:solidFill>
                  <a:srgbClr val="000000"/>
                </a:solidFill>
              </a:rPr>
              <a:t>р.д</a:t>
            </a:r>
            <a:r>
              <a:rPr lang="ru-RU" sz="994" b="1" dirty="0">
                <a:solidFill>
                  <a:srgbClr val="000000"/>
                </a:solidFill>
              </a:rPr>
              <a:t>.) (30 календарных дней)</a:t>
            </a:r>
            <a:endParaRPr lang="en-US" sz="994" b="1" dirty="0">
              <a:solidFill>
                <a:srgbClr val="000000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608045" y="1554008"/>
            <a:ext cx="380942" cy="121871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sp>
        <p:nvSpPr>
          <p:cNvPr id="227" name="Rectangle 41"/>
          <p:cNvSpPr txBox="1">
            <a:spLocks/>
          </p:cNvSpPr>
          <p:nvPr/>
        </p:nvSpPr>
        <p:spPr>
          <a:xfrm>
            <a:off x="472132" y="1533244"/>
            <a:ext cx="380942" cy="121871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34776" tIns="34776" rIns="34776" bIns="34776" numCol="1" anchor="ctr" anchorCtr="1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i="1" dirty="0">
                <a:solidFill>
                  <a:srgbClr val="000000"/>
                </a:solidFill>
              </a:rPr>
              <a:t>Вход процесса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77349" y="1421309"/>
            <a:ext cx="0" cy="147850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213"/>
          <p:cNvGrpSpPr/>
          <p:nvPr/>
        </p:nvGrpSpPr>
        <p:grpSpPr>
          <a:xfrm>
            <a:off x="2821175" y="905221"/>
            <a:ext cx="4099328" cy="251332"/>
            <a:chOff x="176211" y="1362814"/>
            <a:chExt cx="8589720" cy="272561"/>
          </a:xfrm>
        </p:grpSpPr>
        <p:cxnSp>
          <p:nvCxnSpPr>
            <p:cNvPr id="170" name="Straight Connector 216"/>
            <p:cNvCxnSpPr/>
            <p:nvPr/>
          </p:nvCxnSpPr>
          <p:spPr>
            <a:xfrm>
              <a:off x="176211" y="1362814"/>
              <a:ext cx="8589720" cy="0"/>
            </a:xfrm>
            <a:prstGeom prst="line">
              <a:avLst/>
            </a:prstGeom>
            <a:ln w="19050">
              <a:gradFill flip="none" rotWithShape="1">
                <a:gsLst>
                  <a:gs pos="76000">
                    <a:srgbClr val="91C1FE"/>
                  </a:gs>
                  <a:gs pos="21692">
                    <a:schemeClr val="tx2">
                      <a:lumMod val="25000"/>
                      <a:lumOff val="75000"/>
                    </a:schemeClr>
                  </a:gs>
                  <a:gs pos="0">
                    <a:schemeClr val="bg1"/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217"/>
            <p:cNvCxnSpPr/>
            <p:nvPr/>
          </p:nvCxnSpPr>
          <p:spPr>
            <a:xfrm>
              <a:off x="176211" y="1635375"/>
              <a:ext cx="8589720" cy="0"/>
            </a:xfrm>
            <a:prstGeom prst="line">
              <a:avLst/>
            </a:prstGeom>
            <a:ln w="19050">
              <a:gradFill flip="none" rotWithShape="1">
                <a:gsLst>
                  <a:gs pos="76000">
                    <a:srgbClr val="91C1FE"/>
                  </a:gs>
                  <a:gs pos="21692">
                    <a:schemeClr val="tx2">
                      <a:lumMod val="25000"/>
                      <a:lumOff val="75000"/>
                    </a:schemeClr>
                  </a:gs>
                  <a:gs pos="0">
                    <a:schemeClr val="bg1"/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7277152" y="4339464"/>
            <a:ext cx="2253562" cy="1275693"/>
            <a:chOff x="6724694" y="2796896"/>
            <a:chExt cx="2208699" cy="1383440"/>
          </a:xfrm>
        </p:grpSpPr>
        <p:sp>
          <p:nvSpPr>
            <p:cNvPr id="113" name="Rectangle 63"/>
            <p:cNvSpPr txBox="1"/>
            <p:nvPr/>
          </p:nvSpPr>
          <p:spPr>
            <a:xfrm>
              <a:off x="7242240" y="3007437"/>
              <a:ext cx="1568161" cy="307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Задержки из-за долгого рассмотрения документов</a:t>
              </a:r>
            </a:p>
          </p:txBody>
        </p:sp>
        <p:sp>
          <p:nvSpPr>
            <p:cNvPr id="122" name="Rectangle 63"/>
            <p:cNvSpPr txBox="1"/>
            <p:nvPr/>
          </p:nvSpPr>
          <p:spPr>
            <a:xfrm>
              <a:off x="7243357" y="3363249"/>
              <a:ext cx="1660630" cy="307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Отсутствие (устаревшая) оргтехника</a:t>
              </a:r>
            </a:p>
          </p:txBody>
        </p:sp>
        <p:sp>
          <p:nvSpPr>
            <p:cNvPr id="124" name="Rectangle 63"/>
            <p:cNvSpPr txBox="1"/>
            <p:nvPr/>
          </p:nvSpPr>
          <p:spPr>
            <a:xfrm>
              <a:off x="7243357" y="3718463"/>
              <a:ext cx="1690036" cy="46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Большое кол-во замечаний по качеству документов и возвратов на доработку.</a:t>
              </a:r>
            </a:p>
          </p:txBody>
        </p:sp>
        <p:sp>
          <p:nvSpPr>
            <p:cNvPr id="126" name="Rectangle 63"/>
            <p:cNvSpPr txBox="1"/>
            <p:nvPr/>
          </p:nvSpPr>
          <p:spPr>
            <a:xfrm>
              <a:off x="7301877" y="2796896"/>
              <a:ext cx="1053935" cy="200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1175" b="1" dirty="0">
                  <a:solidFill>
                    <a:srgbClr val="000000"/>
                  </a:solidFill>
                </a:rPr>
                <a:t>ПРОБЛЕМЫ</a:t>
              </a:r>
            </a:p>
          </p:txBody>
        </p:sp>
        <p:sp>
          <p:nvSpPr>
            <p:cNvPr id="120" name="10-конечная звезда 119"/>
            <p:cNvSpPr/>
            <p:nvPr>
              <p:custDataLst>
                <p:tags r:id="rId24"/>
              </p:custDataLst>
            </p:nvPr>
          </p:nvSpPr>
          <p:spPr>
            <a:xfrm>
              <a:off x="6724694" y="3011415"/>
              <a:ext cx="401159" cy="240070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75" b="1" dirty="0">
                  <a:solidFill>
                    <a:srgbClr val="FFFFFF"/>
                  </a:solidFill>
                </a:rPr>
                <a:t>1</a:t>
              </a:r>
              <a:endParaRPr lang="ru-RU" sz="1175" b="1" dirty="0">
                <a:solidFill>
                  <a:srgbClr val="FFFFFF"/>
                </a:solidFill>
              </a:endParaRPr>
            </a:p>
          </p:txBody>
        </p:sp>
        <p:sp>
          <p:nvSpPr>
            <p:cNvPr id="123" name="10-конечная звезда 122"/>
            <p:cNvSpPr/>
            <p:nvPr>
              <p:custDataLst>
                <p:tags r:id="rId25"/>
              </p:custDataLst>
            </p:nvPr>
          </p:nvSpPr>
          <p:spPr>
            <a:xfrm>
              <a:off x="6729815" y="3394039"/>
              <a:ext cx="401159" cy="240070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75" b="1" dirty="0">
                  <a:solidFill>
                    <a:srgbClr val="FFFFFF"/>
                  </a:solidFill>
                </a:rPr>
                <a:t>2</a:t>
              </a:r>
              <a:endParaRPr lang="ru-RU" sz="1175" b="1" dirty="0">
                <a:solidFill>
                  <a:srgbClr val="FFFFFF"/>
                </a:solidFill>
              </a:endParaRPr>
            </a:p>
          </p:txBody>
        </p:sp>
        <p:sp>
          <p:nvSpPr>
            <p:cNvPr id="131" name="10-конечная звезда 130"/>
            <p:cNvSpPr/>
            <p:nvPr>
              <p:custDataLst>
                <p:tags r:id="rId26"/>
              </p:custDataLst>
            </p:nvPr>
          </p:nvSpPr>
          <p:spPr>
            <a:xfrm>
              <a:off x="6738113" y="3800366"/>
              <a:ext cx="401159" cy="240070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75" b="1" dirty="0">
                  <a:solidFill>
                    <a:srgbClr val="FFFFFF"/>
                  </a:solidFill>
                </a:rPr>
                <a:t>3</a:t>
              </a:r>
              <a:endParaRPr lang="ru-RU" sz="117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11885" y="5986462"/>
            <a:ext cx="9117854" cy="460490"/>
            <a:chOff x="157664" y="5959497"/>
            <a:chExt cx="10088804" cy="451669"/>
          </a:xfrm>
        </p:grpSpPr>
        <p:sp>
          <p:nvSpPr>
            <p:cNvPr id="134" name="TextBox 133"/>
            <p:cNvSpPr txBox="1"/>
            <p:nvPr/>
          </p:nvSpPr>
          <p:spPr>
            <a:xfrm>
              <a:off x="4516917" y="6025492"/>
              <a:ext cx="1146311" cy="2784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4" dirty="0">
                  <a:solidFill>
                    <a:srgbClr val="000000"/>
                  </a:solidFill>
                </a:rPr>
                <a:t>Длительный срок рассмотрения</a:t>
              </a:r>
            </a:p>
          </p:txBody>
        </p:sp>
        <p:grpSp>
          <p:nvGrpSpPr>
            <p:cNvPr id="135" name="Group 118"/>
            <p:cNvGrpSpPr/>
            <p:nvPr/>
          </p:nvGrpSpPr>
          <p:grpSpPr>
            <a:xfrm>
              <a:off x="8007538" y="6084030"/>
              <a:ext cx="1861718" cy="193569"/>
              <a:chOff x="8522271" y="1016975"/>
              <a:chExt cx="1649050" cy="189716"/>
            </a:xfrm>
          </p:grpSpPr>
          <p:sp>
            <p:nvSpPr>
              <p:cNvPr id="136" name="Шестиугольник 98"/>
              <p:cNvSpPr>
                <a:spLocks/>
              </p:cNvSpPr>
              <p:nvPr/>
            </p:nvSpPr>
            <p:spPr>
              <a:xfrm>
                <a:off x="8522271" y="1016975"/>
                <a:ext cx="415918" cy="189716"/>
              </a:xfrm>
              <a:prstGeom prst="hexagon">
                <a:avLst/>
              </a:prstGeom>
              <a:solidFill>
                <a:srgbClr val="009900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904" dirty="0">
                  <a:solidFill>
                    <a:srgbClr val="009900"/>
                  </a:solidFill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9024372" y="1032021"/>
                <a:ext cx="1146949" cy="136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904" dirty="0">
                    <a:solidFill>
                      <a:srgbClr val="000000"/>
                    </a:solidFill>
                  </a:rPr>
                  <a:t>Срок по регламенту</a:t>
                </a:r>
              </a:p>
            </p:txBody>
          </p:sp>
        </p:grpSp>
        <p:grpSp>
          <p:nvGrpSpPr>
            <p:cNvPr id="142" name="Group 138"/>
            <p:cNvGrpSpPr/>
            <p:nvPr/>
          </p:nvGrpSpPr>
          <p:grpSpPr>
            <a:xfrm>
              <a:off x="157664" y="6043977"/>
              <a:ext cx="1931437" cy="367189"/>
              <a:chOff x="125411" y="977723"/>
              <a:chExt cx="1710804" cy="359880"/>
            </a:xfrm>
          </p:grpSpPr>
          <p:sp>
            <p:nvSpPr>
              <p:cNvPr id="143" name="Rectangle 139"/>
              <p:cNvSpPr>
                <a:spLocks/>
              </p:cNvSpPr>
              <p:nvPr/>
            </p:nvSpPr>
            <p:spPr>
              <a:xfrm>
                <a:off x="125411" y="1101212"/>
                <a:ext cx="272157" cy="1149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Rectangle 41"/>
              <p:cNvSpPr txBox="1">
                <a:spLocks/>
              </p:cNvSpPr>
              <p:nvPr/>
            </p:nvSpPr>
            <p:spPr>
              <a:xfrm>
                <a:off x="125411" y="989510"/>
                <a:ext cx="272157" cy="1149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5070" tIns="32536" rIns="32536" bIns="32536" numCol="1" anchor="ctr" anchorCtr="0" compatLnSpc="1">
                <a:prstTxWarp prst="textNoShape">
                  <a:avLst/>
                </a:prstTxWarp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904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Rectangle 145"/>
              <p:cNvSpPr>
                <a:spLocks/>
              </p:cNvSpPr>
              <p:nvPr/>
            </p:nvSpPr>
            <p:spPr>
              <a:xfrm>
                <a:off x="125411" y="1212914"/>
                <a:ext cx="272157" cy="114925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90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63"/>
              <p:cNvSpPr txBox="1">
                <a:spLocks/>
              </p:cNvSpPr>
              <p:nvPr/>
            </p:nvSpPr>
            <p:spPr>
              <a:xfrm>
                <a:off x="478474" y="977723"/>
                <a:ext cx="1096453" cy="136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Продолжительность</a:t>
                </a:r>
              </a:p>
            </p:txBody>
          </p:sp>
          <p:sp>
            <p:nvSpPr>
              <p:cNvPr id="149" name="Rectangle 63"/>
              <p:cNvSpPr txBox="1">
                <a:spLocks/>
              </p:cNvSpPr>
              <p:nvPr/>
            </p:nvSpPr>
            <p:spPr>
              <a:xfrm>
                <a:off x="478474" y="1089425"/>
                <a:ext cx="708527" cy="136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Исполнитель</a:t>
                </a:r>
              </a:p>
            </p:txBody>
          </p:sp>
          <p:sp>
            <p:nvSpPr>
              <p:cNvPr id="150" name="Rectangle 63"/>
              <p:cNvSpPr txBox="1">
                <a:spLocks/>
              </p:cNvSpPr>
              <p:nvPr/>
            </p:nvSpPr>
            <p:spPr>
              <a:xfrm>
                <a:off x="478472" y="1201127"/>
                <a:ext cx="1357743" cy="136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Описание шага процесса</a:t>
                </a:r>
              </a:p>
            </p:txBody>
          </p:sp>
        </p:grpSp>
        <p:sp>
          <p:nvSpPr>
            <p:cNvPr id="159" name="Rectangle 63"/>
            <p:cNvSpPr txBox="1"/>
            <p:nvPr/>
          </p:nvSpPr>
          <p:spPr>
            <a:xfrm>
              <a:off x="2731008" y="6099381"/>
              <a:ext cx="1000713" cy="139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Брак/доработка</a:t>
              </a:r>
            </a:p>
          </p:txBody>
        </p:sp>
        <p:sp>
          <p:nvSpPr>
            <p:cNvPr id="166" name="AutoShape 71" descr="Широкий диагональный 2"/>
            <p:cNvSpPr>
              <a:spLocks noChangeArrowheads="1"/>
            </p:cNvSpPr>
            <p:nvPr/>
          </p:nvSpPr>
          <p:spPr bwMode="auto">
            <a:xfrm flipH="1">
              <a:off x="2014654" y="6084030"/>
              <a:ext cx="599917" cy="176461"/>
            </a:xfrm>
            <a:prstGeom prst="curvedDownArrow">
              <a:avLst>
                <a:gd name="adj1" fmla="val 61451"/>
                <a:gd name="adj2" fmla="val 122902"/>
                <a:gd name="adj3" fmla="val 33333"/>
              </a:avLst>
            </a:prstGeom>
            <a:pattFill prst="wdUpDiag">
              <a:fgClr>
                <a:srgbClr val="FF66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7" dirty="0">
                <a:solidFill>
                  <a:srgbClr val="000000"/>
                </a:solidFill>
              </a:endParaRPr>
            </a:p>
          </p:txBody>
        </p:sp>
        <p:sp>
          <p:nvSpPr>
            <p:cNvPr id="167" name="Rectangle 21"/>
            <p:cNvSpPr txBox="1">
              <a:spLocks/>
            </p:cNvSpPr>
            <p:nvPr>
              <p:custDataLst>
                <p:tags r:id="rId22"/>
              </p:custDataLst>
            </p:nvPr>
          </p:nvSpPr>
          <p:spPr>
            <a:xfrm>
              <a:off x="6113093" y="6012925"/>
              <a:ext cx="1782586" cy="292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532" lvl="1" indent="0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buNone/>
              </a:pPr>
              <a:r>
                <a:rPr lang="ru-RU" sz="994" b="1" dirty="0">
                  <a:solidFill>
                    <a:srgbClr val="000000"/>
                  </a:solidFill>
                </a:rPr>
                <a:t>- </a:t>
              </a:r>
              <a:r>
                <a:rPr lang="ru-RU" sz="904" dirty="0">
                  <a:solidFill>
                    <a:srgbClr val="000000"/>
                  </a:solidFill>
                </a:rPr>
                <a:t>Проблема (нумерация сквозная для всего проекта)</a:t>
              </a:r>
            </a:p>
          </p:txBody>
        </p:sp>
        <p:sp>
          <p:nvSpPr>
            <p:cNvPr id="137" name="10-конечная звезда 136"/>
            <p:cNvSpPr/>
            <p:nvPr>
              <p:custDataLst>
                <p:tags r:id="rId23"/>
              </p:custDataLst>
            </p:nvPr>
          </p:nvSpPr>
          <p:spPr>
            <a:xfrm>
              <a:off x="5596054" y="6047503"/>
              <a:ext cx="452894" cy="244946"/>
            </a:xfrm>
            <a:prstGeom prst="star10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85" b="1" dirty="0">
                  <a:solidFill>
                    <a:srgbClr val="FFFFFF"/>
                  </a:solidFill>
                </a:rPr>
                <a:t>№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534524" y="5959497"/>
              <a:ext cx="971194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960262" y="1547013"/>
            <a:ext cx="744061" cy="1229045"/>
            <a:chOff x="823179" y="1344601"/>
            <a:chExt cx="806114" cy="1359925"/>
          </a:xfrm>
        </p:grpSpPr>
        <p:sp>
          <p:nvSpPr>
            <p:cNvPr id="87" name="Rectangle 216"/>
            <p:cNvSpPr/>
            <p:nvPr/>
          </p:nvSpPr>
          <p:spPr>
            <a:xfrm>
              <a:off x="823179" y="1344601"/>
              <a:ext cx="806114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23179" y="1717805"/>
              <a:ext cx="806114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95" name="Rectangle 41"/>
            <p:cNvSpPr txBox="1">
              <a:spLocks/>
            </p:cNvSpPr>
            <p:nvPr/>
          </p:nvSpPr>
          <p:spPr>
            <a:xfrm>
              <a:off x="823179" y="1347987"/>
              <a:ext cx="806114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sz="813" b="1" i="1" dirty="0">
                  <a:solidFill>
                    <a:srgbClr val="000000"/>
                  </a:solidFill>
                </a:rPr>
                <a:t>1</a:t>
              </a:r>
              <a:r>
                <a:rPr lang="ru-RU" sz="813" b="1" i="1" dirty="0">
                  <a:solidFill>
                    <a:srgbClr val="000000"/>
                  </a:solidFill>
                </a:rPr>
                <a:t>.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</p:txBody>
        </p:sp>
        <p:sp>
          <p:nvSpPr>
            <p:cNvPr id="96" name="Rectangle 223"/>
            <p:cNvSpPr/>
            <p:nvPr/>
          </p:nvSpPr>
          <p:spPr>
            <a:xfrm>
              <a:off x="823179" y="2137954"/>
              <a:ext cx="806114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>
                  <a:solidFill>
                    <a:srgbClr val="000000"/>
                  </a:solidFill>
                </a:rPr>
                <a:t>Регистрация обращения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830003" y="1549233"/>
            <a:ext cx="744061" cy="1229045"/>
            <a:chOff x="1776521" y="1347889"/>
            <a:chExt cx="806114" cy="1359925"/>
          </a:xfrm>
        </p:grpSpPr>
        <p:sp>
          <p:nvSpPr>
            <p:cNvPr id="107" name="Rectangle 216"/>
            <p:cNvSpPr/>
            <p:nvPr/>
          </p:nvSpPr>
          <p:spPr>
            <a:xfrm>
              <a:off x="1776521" y="1347889"/>
              <a:ext cx="806114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1776521" y="1721093"/>
              <a:ext cx="806114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09" name="Rectangle 41"/>
            <p:cNvSpPr txBox="1">
              <a:spLocks/>
            </p:cNvSpPr>
            <p:nvPr/>
          </p:nvSpPr>
          <p:spPr>
            <a:xfrm>
              <a:off x="1776521" y="1351275"/>
              <a:ext cx="806114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2.</a:t>
              </a:r>
            </a:p>
          </p:txBody>
        </p:sp>
        <p:sp>
          <p:nvSpPr>
            <p:cNvPr id="110" name="Rectangle 223"/>
            <p:cNvSpPr/>
            <p:nvPr/>
          </p:nvSpPr>
          <p:spPr>
            <a:xfrm>
              <a:off x="1776521" y="2141242"/>
              <a:ext cx="806114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обращения начальнику </a:t>
              </a:r>
              <a:r>
                <a:rPr lang="ru-RU" sz="813" dirty="0" err="1">
                  <a:solidFill>
                    <a:srgbClr val="000000"/>
                  </a:solidFill>
                </a:rPr>
                <a:t>УДРиИТ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692967" y="1550073"/>
            <a:ext cx="767966" cy="1251148"/>
            <a:chOff x="2599825" y="1350565"/>
            <a:chExt cx="832012" cy="1384381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2599825" y="1350565"/>
              <a:ext cx="832012" cy="1348494"/>
              <a:chOff x="2689548" y="1350565"/>
              <a:chExt cx="832012" cy="1348494"/>
            </a:xfrm>
          </p:grpSpPr>
          <p:sp>
            <p:nvSpPr>
              <p:cNvPr id="112" name="Rectangle 216"/>
              <p:cNvSpPr/>
              <p:nvPr/>
            </p:nvSpPr>
            <p:spPr>
              <a:xfrm>
                <a:off x="2715446" y="1350565"/>
                <a:ext cx="806114" cy="13484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8333" tIns="44166" rIns="88333" bIns="44166" rtlCol="0" anchor="ctr"/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813" b="1">
                    <a:solidFill>
                      <a:srgbClr val="FFFFFF"/>
                    </a:solidFill>
                  </a:rPr>
                  <a:t>Менеджер</a:t>
                </a:r>
                <a:r>
                  <a:rPr lang="ru-RU" sz="813">
                    <a:solidFill>
                      <a:srgbClr val="FFFFFF"/>
                    </a:solidFill>
                  </a:rPr>
                  <a:t> УДРиИТ</a:t>
                </a:r>
                <a:endParaRPr lang="en-US" sz="8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2689548" y="1654181"/>
                <a:ext cx="806114" cy="522388"/>
              </a:xfrm>
              <a:prstGeom prst="rect">
                <a:avLst/>
              </a:prstGeom>
            </p:spPr>
            <p:txBody>
              <a:bodyPr wrap="square" lIns="34776" tIns="44166" rIns="34776" bIns="44166">
                <a:sp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813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Начальник (</a:t>
                </a:r>
                <a:r>
                  <a:rPr lang="ru-RU" sz="813" i="1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зам.нач</a:t>
                </a:r>
                <a:r>
                  <a:rPr lang="ru-RU" sz="813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.) </a:t>
                </a:r>
                <a:r>
                  <a:rPr lang="ru-RU" sz="813" i="1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УДРиИТ</a:t>
                </a:r>
                <a:endParaRPr lang="ru-RU" sz="813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Rectangle 41"/>
              <p:cNvSpPr txBox="1">
                <a:spLocks/>
              </p:cNvSpPr>
              <p:nvPr/>
            </p:nvSpPr>
            <p:spPr>
              <a:xfrm>
                <a:off x="2715446" y="1353950"/>
                <a:ext cx="806114" cy="33516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9555" tIns="34776" rIns="34776" bIns="34776" numCol="1" anchor="ctr" anchorCtr="0" compatLnSpc="1">
                <a:prstTxWarp prst="textNoShape">
                  <a:avLst/>
                </a:prstTxWarp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813" b="1" i="1" dirty="0">
                  <a:solidFill>
                    <a:srgbClr val="000000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813" b="1" i="1" dirty="0">
                    <a:solidFill>
                      <a:srgbClr val="000000"/>
                    </a:solidFill>
                  </a:rPr>
                  <a:t>3.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813" b="1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7" name="Rectangle 223"/>
            <p:cNvSpPr/>
            <p:nvPr/>
          </p:nvSpPr>
          <p:spPr>
            <a:xfrm>
              <a:off x="2619855" y="2168374"/>
              <a:ext cx="806114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Подготовка проекта резолюции и передача 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док-та главе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442137" y="1557343"/>
            <a:ext cx="744061" cy="1229045"/>
            <a:chOff x="3316708" y="1323809"/>
            <a:chExt cx="729249" cy="1332852"/>
          </a:xfrm>
        </p:grpSpPr>
        <p:sp>
          <p:nvSpPr>
            <p:cNvPr id="128" name="Rectangle 216"/>
            <p:cNvSpPr/>
            <p:nvPr/>
          </p:nvSpPr>
          <p:spPr>
            <a:xfrm>
              <a:off x="3316708" y="1323809"/>
              <a:ext cx="729249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29" name="Прямоугольник 128"/>
            <p:cNvSpPr/>
            <p:nvPr/>
          </p:nvSpPr>
          <p:spPr>
            <a:xfrm>
              <a:off x="3316708" y="1689584"/>
              <a:ext cx="729249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38" name="Rectangle 41"/>
            <p:cNvSpPr txBox="1">
              <a:spLocks/>
            </p:cNvSpPr>
            <p:nvPr/>
          </p:nvSpPr>
          <p:spPr>
            <a:xfrm>
              <a:off x="3316708" y="1327127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5.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</p:txBody>
        </p:sp>
        <p:sp>
          <p:nvSpPr>
            <p:cNvPr id="139" name="Rectangle 223"/>
            <p:cNvSpPr/>
            <p:nvPr/>
          </p:nvSpPr>
          <p:spPr>
            <a:xfrm>
              <a:off x="3316708" y="2101368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Внесение текста резолюции в СЭД «ДЕЛО»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295469" y="1545795"/>
            <a:ext cx="744061" cy="1229045"/>
            <a:chOff x="4176325" y="1323635"/>
            <a:chExt cx="729249" cy="1332852"/>
          </a:xfrm>
        </p:grpSpPr>
        <p:sp>
          <p:nvSpPr>
            <p:cNvPr id="140" name="Rectangle 216"/>
            <p:cNvSpPr/>
            <p:nvPr/>
          </p:nvSpPr>
          <p:spPr>
            <a:xfrm>
              <a:off x="4176325" y="1323635"/>
              <a:ext cx="729249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4176325" y="1689410"/>
              <a:ext cx="729249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46" name="Rectangle 41"/>
            <p:cNvSpPr txBox="1">
              <a:spLocks/>
            </p:cNvSpPr>
            <p:nvPr/>
          </p:nvSpPr>
          <p:spPr>
            <a:xfrm>
              <a:off x="4176325" y="1326953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6.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</p:txBody>
        </p:sp>
        <p:sp>
          <p:nvSpPr>
            <p:cNvPr id="151" name="Rectangle 223"/>
            <p:cNvSpPr/>
            <p:nvPr/>
          </p:nvSpPr>
          <p:spPr>
            <a:xfrm>
              <a:off x="4176325" y="2101194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Изготовление копий обращений и резолюций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29445" y="1541847"/>
            <a:ext cx="744061" cy="1229045"/>
            <a:chOff x="5035942" y="1320397"/>
            <a:chExt cx="729249" cy="1332852"/>
          </a:xfrm>
        </p:grpSpPr>
        <p:sp>
          <p:nvSpPr>
            <p:cNvPr id="152" name="Rectangle 216"/>
            <p:cNvSpPr/>
            <p:nvPr/>
          </p:nvSpPr>
          <p:spPr>
            <a:xfrm>
              <a:off x="5035942" y="1320397"/>
              <a:ext cx="729249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53" name="Прямоугольник 152"/>
            <p:cNvSpPr/>
            <p:nvPr/>
          </p:nvSpPr>
          <p:spPr>
            <a:xfrm>
              <a:off x="5035942" y="1686172"/>
              <a:ext cx="729249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54" name="Rectangle 41"/>
            <p:cNvSpPr txBox="1">
              <a:spLocks/>
            </p:cNvSpPr>
            <p:nvPr/>
          </p:nvSpPr>
          <p:spPr>
            <a:xfrm>
              <a:off x="5035942" y="1323715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7.</a:t>
              </a:r>
            </a:p>
          </p:txBody>
        </p:sp>
        <p:sp>
          <p:nvSpPr>
            <p:cNvPr id="155" name="Rectangle 223"/>
            <p:cNvSpPr/>
            <p:nvPr/>
          </p:nvSpPr>
          <p:spPr>
            <a:xfrm>
              <a:off x="5035942" y="2097956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обращения в каб.217</a:t>
              </a:r>
            </a:p>
          </p:txBody>
        </p:sp>
      </p:grpSp>
      <p:sp>
        <p:nvSpPr>
          <p:cNvPr id="156" name="Right Arrow 225"/>
          <p:cNvSpPr>
            <a:spLocks/>
          </p:cNvSpPr>
          <p:nvPr/>
        </p:nvSpPr>
        <p:spPr>
          <a:xfrm>
            <a:off x="6857040" y="1903081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57" name="Right Arrow 225"/>
          <p:cNvSpPr>
            <a:spLocks/>
          </p:cNvSpPr>
          <p:nvPr/>
        </p:nvSpPr>
        <p:spPr>
          <a:xfrm>
            <a:off x="3473265" y="1928283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58" name="Right Arrow 225"/>
          <p:cNvSpPr>
            <a:spLocks/>
          </p:cNvSpPr>
          <p:nvPr/>
        </p:nvSpPr>
        <p:spPr>
          <a:xfrm>
            <a:off x="7720635" y="1915352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60" name="Right Arrow 225"/>
          <p:cNvSpPr>
            <a:spLocks/>
          </p:cNvSpPr>
          <p:nvPr/>
        </p:nvSpPr>
        <p:spPr>
          <a:xfrm>
            <a:off x="5186198" y="1929746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61" name="Right Arrow 225"/>
          <p:cNvSpPr>
            <a:spLocks/>
          </p:cNvSpPr>
          <p:nvPr/>
        </p:nvSpPr>
        <p:spPr>
          <a:xfrm>
            <a:off x="2584529" y="1918028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73" name="Right Arrow 225"/>
          <p:cNvSpPr>
            <a:spLocks/>
          </p:cNvSpPr>
          <p:nvPr/>
        </p:nvSpPr>
        <p:spPr>
          <a:xfrm>
            <a:off x="1704323" y="1923034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78" name="Right Arrow 225"/>
          <p:cNvSpPr>
            <a:spLocks/>
          </p:cNvSpPr>
          <p:nvPr/>
        </p:nvSpPr>
        <p:spPr>
          <a:xfrm>
            <a:off x="842388" y="1949653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869238" y="1552177"/>
            <a:ext cx="744461" cy="1229045"/>
            <a:chOff x="7626171" y="1318824"/>
            <a:chExt cx="729641" cy="1332852"/>
          </a:xfrm>
        </p:grpSpPr>
        <p:sp>
          <p:nvSpPr>
            <p:cNvPr id="179" name="Rectangle 216"/>
            <p:cNvSpPr/>
            <p:nvPr/>
          </p:nvSpPr>
          <p:spPr>
            <a:xfrm>
              <a:off x="7626171" y="1318824"/>
              <a:ext cx="729641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</a:t>
              </a:r>
              <a:r>
                <a:rPr lang="ru-RU" sz="813" dirty="0" err="1">
                  <a:solidFill>
                    <a:srgbClr val="FFFFFF"/>
                  </a:solidFill>
                </a:rPr>
                <a:t>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80" name="Прямоугольник 179"/>
            <p:cNvSpPr/>
            <p:nvPr/>
          </p:nvSpPr>
          <p:spPr>
            <a:xfrm>
              <a:off x="7626171" y="1684599"/>
              <a:ext cx="729641" cy="37900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81" name="Rectangle 41"/>
            <p:cNvSpPr txBox="1">
              <a:spLocks/>
            </p:cNvSpPr>
            <p:nvPr/>
          </p:nvSpPr>
          <p:spPr>
            <a:xfrm>
              <a:off x="7626171" y="1322142"/>
              <a:ext cx="729641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9.</a:t>
              </a:r>
            </a:p>
          </p:txBody>
        </p:sp>
        <p:sp>
          <p:nvSpPr>
            <p:cNvPr id="182" name="Rectangle 223"/>
            <p:cNvSpPr/>
            <p:nvPr/>
          </p:nvSpPr>
          <p:spPr>
            <a:xfrm>
              <a:off x="7626171" y="2096383"/>
              <a:ext cx="729641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Подготовка проекта резолюции </a:t>
              </a:r>
              <a:r>
                <a:rPr lang="ru-RU" sz="813" dirty="0" err="1">
                  <a:solidFill>
                    <a:srgbClr val="000000"/>
                  </a:solidFill>
                </a:rPr>
                <a:t>зам.главы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sp>
        <p:nvSpPr>
          <p:cNvPr id="183" name="Right Arrow 225"/>
          <p:cNvSpPr>
            <a:spLocks/>
          </p:cNvSpPr>
          <p:nvPr/>
        </p:nvSpPr>
        <p:spPr>
          <a:xfrm>
            <a:off x="8632420" y="1949653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608044" y="3027393"/>
            <a:ext cx="783650" cy="1229044"/>
            <a:chOff x="242931" y="2813689"/>
            <a:chExt cx="867100" cy="1359924"/>
          </a:xfrm>
        </p:grpSpPr>
        <p:sp>
          <p:nvSpPr>
            <p:cNvPr id="185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242931" y="3186895"/>
              <a:ext cx="867100" cy="381156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Заместитель главы</a:t>
              </a:r>
              <a:endParaRPr lang="ru-RU" sz="813" i="1" dirty="0">
                <a:solidFill>
                  <a:srgbClr val="FFFFFF"/>
                </a:solidFill>
              </a:endParaRPr>
            </a:p>
          </p:txBody>
        </p:sp>
        <p:sp>
          <p:nvSpPr>
            <p:cNvPr id="187" name="Rectangle 41"/>
            <p:cNvSpPr txBox="1">
              <a:spLocks/>
            </p:cNvSpPr>
            <p:nvPr/>
          </p:nvSpPr>
          <p:spPr>
            <a:xfrm>
              <a:off x="242931" y="2817076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10.</a:t>
              </a:r>
            </a:p>
          </p:txBody>
        </p:sp>
        <p:sp>
          <p:nvSpPr>
            <p:cNvPr id="188" name="Rectangle 223"/>
            <p:cNvSpPr/>
            <p:nvPr/>
          </p:nvSpPr>
          <p:spPr>
            <a:xfrm>
              <a:off x="242931" y="3607041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Утверждение резолюции</a:t>
              </a:r>
            </a:p>
          </p:txBody>
        </p:sp>
      </p:grpSp>
      <p:sp>
        <p:nvSpPr>
          <p:cNvPr id="191" name="Right Arrow 225"/>
          <p:cNvSpPr>
            <a:spLocks/>
          </p:cNvSpPr>
          <p:nvPr/>
        </p:nvSpPr>
        <p:spPr>
          <a:xfrm>
            <a:off x="3948513" y="4858340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2294136" y="3031012"/>
            <a:ext cx="744461" cy="1229045"/>
            <a:chOff x="1218139" y="2817523"/>
            <a:chExt cx="823738" cy="1359925"/>
          </a:xfrm>
        </p:grpSpPr>
        <p:sp>
          <p:nvSpPr>
            <p:cNvPr id="192" name="Rectangle 216"/>
            <p:cNvSpPr/>
            <p:nvPr/>
          </p:nvSpPr>
          <p:spPr>
            <a:xfrm>
              <a:off x="1218139" y="2817523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1218139" y="3190729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94" name="Rectangle 41"/>
            <p:cNvSpPr txBox="1">
              <a:spLocks/>
            </p:cNvSpPr>
            <p:nvPr/>
          </p:nvSpPr>
          <p:spPr>
            <a:xfrm>
              <a:off x="1218139" y="2820911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12.</a:t>
              </a:r>
            </a:p>
          </p:txBody>
        </p:sp>
        <p:sp>
          <p:nvSpPr>
            <p:cNvPr id="195" name="Rectangle 223"/>
            <p:cNvSpPr/>
            <p:nvPr/>
          </p:nvSpPr>
          <p:spPr>
            <a:xfrm>
              <a:off x="1218139" y="3610876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Изготовление копий для исполните-лей</a:t>
              </a:r>
            </a:p>
          </p:txBody>
        </p:sp>
      </p:grpSp>
      <p:sp>
        <p:nvSpPr>
          <p:cNvPr id="196" name="Right Arrow 225"/>
          <p:cNvSpPr>
            <a:spLocks/>
          </p:cNvSpPr>
          <p:nvPr/>
        </p:nvSpPr>
        <p:spPr>
          <a:xfrm>
            <a:off x="3073101" y="4872107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164497" y="3020122"/>
            <a:ext cx="744461" cy="1229045"/>
            <a:chOff x="2193347" y="2821851"/>
            <a:chExt cx="823738" cy="1359925"/>
          </a:xfrm>
        </p:grpSpPr>
        <p:sp>
          <p:nvSpPr>
            <p:cNvPr id="197" name="Rectangle 216"/>
            <p:cNvSpPr/>
            <p:nvPr/>
          </p:nvSpPr>
          <p:spPr>
            <a:xfrm>
              <a:off x="2193347" y="282185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2193347" y="3195057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99" name="Rectangle 41"/>
            <p:cNvSpPr txBox="1">
              <a:spLocks/>
            </p:cNvSpPr>
            <p:nvPr/>
          </p:nvSpPr>
          <p:spPr>
            <a:xfrm>
              <a:off x="2193347" y="2825239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13.</a:t>
              </a:r>
            </a:p>
          </p:txBody>
        </p:sp>
        <p:sp>
          <p:nvSpPr>
            <p:cNvPr id="200" name="Rectangle 223"/>
            <p:cNvSpPr/>
            <p:nvPr/>
          </p:nvSpPr>
          <p:spPr>
            <a:xfrm>
              <a:off x="2193347" y="3615204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зам. нач. управления (нач. отдела)</a:t>
              </a:r>
            </a:p>
          </p:txBody>
        </p:sp>
      </p:grpSp>
      <p:sp>
        <p:nvSpPr>
          <p:cNvPr id="201" name="Right Arrow 225"/>
          <p:cNvSpPr>
            <a:spLocks/>
          </p:cNvSpPr>
          <p:nvPr/>
        </p:nvSpPr>
        <p:spPr>
          <a:xfrm>
            <a:off x="1345248" y="489142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819898" y="3010115"/>
            <a:ext cx="807725" cy="1229044"/>
            <a:chOff x="3103210" y="2831769"/>
            <a:chExt cx="893738" cy="1359924"/>
          </a:xfrm>
        </p:grpSpPr>
        <p:sp>
          <p:nvSpPr>
            <p:cNvPr id="202" name="Rectangle 216"/>
            <p:cNvSpPr/>
            <p:nvPr/>
          </p:nvSpPr>
          <p:spPr>
            <a:xfrm>
              <a:off x="3166869" y="283176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03" name="Прямоугольник 202"/>
            <p:cNvSpPr/>
            <p:nvPr/>
          </p:nvSpPr>
          <p:spPr>
            <a:xfrm>
              <a:off x="3103210" y="3141618"/>
              <a:ext cx="893738" cy="522389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04" name="Rectangle 41"/>
            <p:cNvSpPr txBox="1">
              <a:spLocks/>
            </p:cNvSpPr>
            <p:nvPr/>
          </p:nvSpPr>
          <p:spPr>
            <a:xfrm>
              <a:off x="3166869" y="2835156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15.</a:t>
              </a:r>
            </a:p>
          </p:txBody>
        </p:sp>
        <p:sp>
          <p:nvSpPr>
            <p:cNvPr id="205" name="Rectangle 223"/>
            <p:cNvSpPr/>
            <p:nvPr/>
          </p:nvSpPr>
          <p:spPr>
            <a:xfrm>
              <a:off x="3166869" y="3625121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</a:t>
              </a:r>
              <a:r>
                <a:rPr lang="ru-RU" sz="813" dirty="0" err="1">
                  <a:solidFill>
                    <a:srgbClr val="000000"/>
                  </a:solidFill>
                </a:rPr>
                <a:t>непосредст</a:t>
              </a:r>
              <a:r>
                <a:rPr lang="ru-RU" sz="813" dirty="0">
                  <a:solidFill>
                    <a:srgbClr val="000000"/>
                  </a:solidFill>
                </a:rPr>
                <a:t>-венному исполнителю</a:t>
              </a:r>
            </a:p>
          </p:txBody>
        </p:sp>
      </p:grpSp>
      <p:sp>
        <p:nvSpPr>
          <p:cNvPr id="211" name="Right Arrow 225"/>
          <p:cNvSpPr>
            <a:spLocks/>
          </p:cNvSpPr>
          <p:nvPr/>
        </p:nvSpPr>
        <p:spPr>
          <a:xfrm>
            <a:off x="4805057" y="4853749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22" name="Right Arrow 225"/>
          <p:cNvSpPr>
            <a:spLocks/>
          </p:cNvSpPr>
          <p:nvPr/>
        </p:nvSpPr>
        <p:spPr>
          <a:xfrm>
            <a:off x="6598759" y="4855308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5694772" y="3008706"/>
            <a:ext cx="800906" cy="1229044"/>
            <a:chOff x="4146945" y="2830567"/>
            <a:chExt cx="886194" cy="1359924"/>
          </a:xfrm>
        </p:grpSpPr>
        <p:sp>
          <p:nvSpPr>
            <p:cNvPr id="207" name="Rectangle 216"/>
            <p:cNvSpPr/>
            <p:nvPr/>
          </p:nvSpPr>
          <p:spPr>
            <a:xfrm>
              <a:off x="4155892" y="2830567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09" name="Rectangle 41"/>
            <p:cNvSpPr txBox="1">
              <a:spLocks/>
            </p:cNvSpPr>
            <p:nvPr/>
          </p:nvSpPr>
          <p:spPr>
            <a:xfrm>
              <a:off x="4155892" y="2833954"/>
              <a:ext cx="877247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16.</a:t>
              </a:r>
            </a:p>
          </p:txBody>
        </p:sp>
        <p:sp>
          <p:nvSpPr>
            <p:cNvPr id="210" name="Rectangle 223"/>
            <p:cNvSpPr/>
            <p:nvPr/>
          </p:nvSpPr>
          <p:spPr>
            <a:xfrm>
              <a:off x="4155892" y="3623919"/>
              <a:ext cx="877247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Подготовка исполнителем ответа заявителю</a:t>
              </a:r>
            </a:p>
          </p:txBody>
        </p:sp>
        <p:sp>
          <p:nvSpPr>
            <p:cNvPr id="264" name="Прямоугольник 263"/>
            <p:cNvSpPr/>
            <p:nvPr/>
          </p:nvSpPr>
          <p:spPr>
            <a:xfrm>
              <a:off x="4146945" y="3137446"/>
              <a:ext cx="877247" cy="522389"/>
            </a:xfrm>
            <a:prstGeom prst="rect">
              <a:avLst/>
            </a:prstGeom>
            <a:solidFill>
              <a:srgbClr val="FF0066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813" b="1" i="1" dirty="0" err="1">
                  <a:solidFill>
                    <a:srgbClr val="FFFFFF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81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.</a:t>
              </a:r>
              <a:endParaRPr lang="ru-RU" sz="813" i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587556" y="3013175"/>
            <a:ext cx="792820" cy="1229045"/>
            <a:chOff x="5202787" y="2829483"/>
            <a:chExt cx="877247" cy="1359925"/>
          </a:xfrm>
        </p:grpSpPr>
        <p:sp>
          <p:nvSpPr>
            <p:cNvPr id="212" name="Rectangle 216"/>
            <p:cNvSpPr/>
            <p:nvPr/>
          </p:nvSpPr>
          <p:spPr>
            <a:xfrm>
              <a:off x="5202787" y="2829483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14" name="Rectangle 41"/>
            <p:cNvSpPr txBox="1">
              <a:spLocks/>
            </p:cNvSpPr>
            <p:nvPr/>
          </p:nvSpPr>
          <p:spPr>
            <a:xfrm>
              <a:off x="5202787" y="2832871"/>
              <a:ext cx="877247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17.</a:t>
              </a:r>
            </a:p>
          </p:txBody>
        </p:sp>
        <p:sp>
          <p:nvSpPr>
            <p:cNvPr id="215" name="Rectangle 223"/>
            <p:cNvSpPr/>
            <p:nvPr/>
          </p:nvSpPr>
          <p:spPr>
            <a:xfrm>
              <a:off x="5202787" y="3622836"/>
              <a:ext cx="877247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0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подготовлен-</a:t>
              </a:r>
              <a:r>
                <a:rPr lang="ru-RU" sz="813" dirty="0" err="1">
                  <a:solidFill>
                    <a:srgbClr val="000000"/>
                  </a:solidFill>
                </a:rPr>
                <a:t>ного</a:t>
              </a:r>
              <a:r>
                <a:rPr lang="ru-RU" sz="813" dirty="0">
                  <a:solidFill>
                    <a:srgbClr val="000000"/>
                  </a:solidFill>
                </a:rPr>
                <a:t> ответа на визирование</a:t>
              </a:r>
            </a:p>
          </p:txBody>
        </p:sp>
        <p:sp>
          <p:nvSpPr>
            <p:cNvPr id="267" name="Прямоугольник 266"/>
            <p:cNvSpPr/>
            <p:nvPr/>
          </p:nvSpPr>
          <p:spPr>
            <a:xfrm>
              <a:off x="5202787" y="3140126"/>
              <a:ext cx="877247" cy="522389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472828" y="3011897"/>
            <a:ext cx="794378" cy="1229045"/>
            <a:chOff x="6233122" y="2837276"/>
            <a:chExt cx="878970" cy="1359925"/>
          </a:xfrm>
        </p:grpSpPr>
        <p:sp>
          <p:nvSpPr>
            <p:cNvPr id="218" name="Rectangle 216"/>
            <p:cNvSpPr/>
            <p:nvPr/>
          </p:nvSpPr>
          <p:spPr>
            <a:xfrm>
              <a:off x="6234845" y="2837276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</a:t>
              </a:r>
              <a:r>
                <a:rPr lang="ru-RU" sz="813" dirty="0" err="1">
                  <a:solidFill>
                    <a:srgbClr val="FFFFFF"/>
                  </a:solidFill>
                </a:rPr>
                <a:t>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20" name="Rectangle 41"/>
            <p:cNvSpPr txBox="1">
              <a:spLocks/>
            </p:cNvSpPr>
            <p:nvPr/>
          </p:nvSpPr>
          <p:spPr>
            <a:xfrm>
              <a:off x="6234845" y="2840664"/>
              <a:ext cx="877247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18.</a:t>
              </a:r>
            </a:p>
          </p:txBody>
        </p:sp>
        <p:sp>
          <p:nvSpPr>
            <p:cNvPr id="221" name="Rectangle 223"/>
            <p:cNvSpPr/>
            <p:nvPr/>
          </p:nvSpPr>
          <p:spPr>
            <a:xfrm>
              <a:off x="6234845" y="3630629"/>
              <a:ext cx="877247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>
                  <a:solidFill>
                    <a:srgbClr val="000000"/>
                  </a:solidFill>
                </a:rPr>
                <a:t>Визирование подготовлен-ного ответа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  <p:sp>
          <p:nvSpPr>
            <p:cNvPr id="268" name="Прямоугольник 267"/>
            <p:cNvSpPr/>
            <p:nvPr/>
          </p:nvSpPr>
          <p:spPr>
            <a:xfrm>
              <a:off x="6233122" y="3144157"/>
              <a:ext cx="877247" cy="475480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 err="1">
                  <a:solidFill>
                    <a:srgbClr val="FFFFFF"/>
                  </a:solidFill>
                </a:rPr>
                <a:t>Зам.начальника</a:t>
              </a:r>
              <a:r>
                <a:rPr lang="ru-RU" sz="723" i="1" dirty="0">
                  <a:solidFill>
                    <a:srgbClr val="FFFFFF"/>
                  </a:solidFill>
                </a:rPr>
                <a:t> управления (</a:t>
              </a:r>
              <a:r>
                <a:rPr lang="ru-RU" sz="723" i="1" dirty="0" err="1">
                  <a:solidFill>
                    <a:srgbClr val="FFFFFF"/>
                  </a:solidFill>
                </a:rPr>
                <a:t>нач.отдела</a:t>
              </a:r>
              <a:r>
                <a:rPr lang="ru-RU" sz="723" i="1" dirty="0">
                  <a:solidFill>
                    <a:srgbClr val="FFFFFF"/>
                  </a:solidFill>
                </a:rPr>
                <a:t>)</a:t>
              </a:r>
            </a:p>
          </p:txBody>
        </p:sp>
      </p:grpSp>
      <p:grpSp>
        <p:nvGrpSpPr>
          <p:cNvPr id="251" name="Группа 250"/>
          <p:cNvGrpSpPr/>
          <p:nvPr/>
        </p:nvGrpSpPr>
        <p:grpSpPr>
          <a:xfrm>
            <a:off x="8335582" y="3016237"/>
            <a:ext cx="822838" cy="1235334"/>
            <a:chOff x="217201" y="4332551"/>
            <a:chExt cx="910461" cy="1366884"/>
          </a:xfrm>
        </p:grpSpPr>
        <p:sp>
          <p:nvSpPr>
            <p:cNvPr id="275" name="Rectangle 216"/>
            <p:cNvSpPr/>
            <p:nvPr/>
          </p:nvSpPr>
          <p:spPr>
            <a:xfrm>
              <a:off x="229579" y="4333303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76" name="Прямоугольник 275"/>
            <p:cNvSpPr/>
            <p:nvPr/>
          </p:nvSpPr>
          <p:spPr>
            <a:xfrm>
              <a:off x="217201" y="4662847"/>
              <a:ext cx="910461" cy="498934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68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768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768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ru-RU" sz="768" i="1" dirty="0">
                <a:solidFill>
                  <a:srgbClr val="000000"/>
                </a:solidFill>
              </a:endParaRPr>
            </a:p>
          </p:txBody>
        </p:sp>
        <p:sp>
          <p:nvSpPr>
            <p:cNvPr id="277" name="Rectangle 41"/>
            <p:cNvSpPr txBox="1">
              <a:spLocks/>
            </p:cNvSpPr>
            <p:nvPr/>
          </p:nvSpPr>
          <p:spPr>
            <a:xfrm>
              <a:off x="231980" y="4332551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19.</a:t>
              </a:r>
            </a:p>
          </p:txBody>
        </p:sp>
        <p:sp>
          <p:nvSpPr>
            <p:cNvPr id="278" name="Rectangle 223"/>
            <p:cNvSpPr/>
            <p:nvPr/>
          </p:nvSpPr>
          <p:spPr>
            <a:xfrm>
              <a:off x="231980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визирование зам. главы</a:t>
              </a:r>
            </a:p>
          </p:txBody>
        </p:sp>
      </p:grpSp>
      <p:grpSp>
        <p:nvGrpSpPr>
          <p:cNvPr id="250" name="Группа 249"/>
          <p:cNvGrpSpPr/>
          <p:nvPr/>
        </p:nvGrpSpPr>
        <p:grpSpPr>
          <a:xfrm>
            <a:off x="608045" y="4513129"/>
            <a:ext cx="756529" cy="1229044"/>
            <a:chOff x="1218139" y="4339511"/>
            <a:chExt cx="837091" cy="1359924"/>
          </a:xfrm>
        </p:grpSpPr>
        <p:sp>
          <p:nvSpPr>
            <p:cNvPr id="280" name="Rectangle 216"/>
            <p:cNvSpPr/>
            <p:nvPr/>
          </p:nvSpPr>
          <p:spPr>
            <a:xfrm>
              <a:off x="1218139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81" name="Прямоугольник 280"/>
            <p:cNvSpPr/>
            <p:nvPr/>
          </p:nvSpPr>
          <p:spPr>
            <a:xfrm>
              <a:off x="1231492" y="4669943"/>
              <a:ext cx="823738" cy="381156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 err="1">
                  <a:solidFill>
                    <a:srgbClr val="FFFFFF"/>
                  </a:solidFill>
                  <a:ea typeface="Times New Roman" panose="02020603050405020304" pitchFamily="18" charset="0"/>
                </a:rPr>
                <a:t>Зам.главы</a:t>
              </a:r>
              <a:r>
                <a:rPr lang="ru-RU" sz="81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 админ.</a:t>
              </a:r>
              <a:endParaRPr lang="ru-RU" sz="813" i="1" dirty="0">
                <a:solidFill>
                  <a:srgbClr val="FFFFFF"/>
                </a:solidFill>
              </a:endParaRPr>
            </a:p>
          </p:txBody>
        </p:sp>
        <p:sp>
          <p:nvSpPr>
            <p:cNvPr id="282" name="Rectangle 41"/>
            <p:cNvSpPr txBox="1">
              <a:spLocks/>
            </p:cNvSpPr>
            <p:nvPr/>
          </p:nvSpPr>
          <p:spPr>
            <a:xfrm>
              <a:off x="1218139" y="434289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20.</a:t>
              </a:r>
            </a:p>
          </p:txBody>
        </p:sp>
        <p:sp>
          <p:nvSpPr>
            <p:cNvPr id="283" name="Rectangle 223"/>
            <p:cNvSpPr/>
            <p:nvPr/>
          </p:nvSpPr>
          <p:spPr>
            <a:xfrm>
              <a:off x="1218139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Визирование (подписание) ответа </a:t>
              </a:r>
            </a:p>
          </p:txBody>
        </p:sp>
      </p:grpSp>
      <p:sp>
        <p:nvSpPr>
          <p:cNvPr id="284" name="Right Arrow 225"/>
          <p:cNvSpPr>
            <a:spLocks/>
          </p:cNvSpPr>
          <p:nvPr/>
        </p:nvSpPr>
        <p:spPr>
          <a:xfrm>
            <a:off x="4772146" y="335741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89" name="Right Arrow 225"/>
          <p:cNvSpPr>
            <a:spLocks/>
          </p:cNvSpPr>
          <p:nvPr/>
        </p:nvSpPr>
        <p:spPr>
          <a:xfrm>
            <a:off x="3034007" y="3381756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94" name="Right Arrow 225"/>
          <p:cNvSpPr>
            <a:spLocks/>
          </p:cNvSpPr>
          <p:nvPr/>
        </p:nvSpPr>
        <p:spPr>
          <a:xfrm>
            <a:off x="3910464" y="3373582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6" name="Группа 245"/>
          <p:cNvGrpSpPr/>
          <p:nvPr/>
        </p:nvGrpSpPr>
        <p:grpSpPr>
          <a:xfrm>
            <a:off x="3204052" y="4483479"/>
            <a:ext cx="744461" cy="1229045"/>
            <a:chOff x="4114085" y="4343400"/>
            <a:chExt cx="823738" cy="1359925"/>
          </a:xfrm>
        </p:grpSpPr>
        <p:sp>
          <p:nvSpPr>
            <p:cNvPr id="295" name="Rectangle 216"/>
            <p:cNvSpPr/>
            <p:nvPr/>
          </p:nvSpPr>
          <p:spPr>
            <a:xfrm>
              <a:off x="4114085" y="4343400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96" name="Прямоугольник 295"/>
            <p:cNvSpPr/>
            <p:nvPr/>
          </p:nvSpPr>
          <p:spPr>
            <a:xfrm>
              <a:off x="4114085" y="4716606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УДРиИТ</a:t>
              </a:r>
              <a:endParaRPr lang="ru-RU" sz="813" i="1">
                <a:solidFill>
                  <a:srgbClr val="000000"/>
                </a:solidFill>
              </a:endParaRPr>
            </a:p>
          </p:txBody>
        </p:sp>
        <p:sp>
          <p:nvSpPr>
            <p:cNvPr id="297" name="Rectangle 41"/>
            <p:cNvSpPr txBox="1">
              <a:spLocks/>
            </p:cNvSpPr>
            <p:nvPr/>
          </p:nvSpPr>
          <p:spPr>
            <a:xfrm>
              <a:off x="4114085" y="434678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23.</a:t>
              </a:r>
            </a:p>
          </p:txBody>
        </p:sp>
        <p:sp>
          <p:nvSpPr>
            <p:cNvPr id="298" name="Rectangle 223"/>
            <p:cNvSpPr/>
            <p:nvPr/>
          </p:nvSpPr>
          <p:spPr>
            <a:xfrm>
              <a:off x="4114085" y="513675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регистрацию</a:t>
              </a:r>
            </a:p>
          </p:txBody>
        </p:sp>
      </p:grpSp>
      <p:grpSp>
        <p:nvGrpSpPr>
          <p:cNvPr id="247" name="Группа 246"/>
          <p:cNvGrpSpPr/>
          <p:nvPr/>
        </p:nvGrpSpPr>
        <p:grpSpPr>
          <a:xfrm>
            <a:off x="2302216" y="4493810"/>
            <a:ext cx="781270" cy="1229044"/>
            <a:chOff x="3120594" y="4339511"/>
            <a:chExt cx="864467" cy="1359924"/>
          </a:xfrm>
        </p:grpSpPr>
        <p:sp>
          <p:nvSpPr>
            <p:cNvPr id="290" name="Rectangle 216"/>
            <p:cNvSpPr/>
            <p:nvPr/>
          </p:nvSpPr>
          <p:spPr>
            <a:xfrm>
              <a:off x="3149831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</a:t>
              </a:r>
              <a:r>
                <a:rPr lang="ru-RU" sz="813" dirty="0" err="1">
                  <a:solidFill>
                    <a:srgbClr val="FFFFFF"/>
                  </a:solidFill>
                </a:rPr>
                <a:t>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91" name="Прямоугольник 290"/>
            <p:cNvSpPr/>
            <p:nvPr/>
          </p:nvSpPr>
          <p:spPr>
            <a:xfrm>
              <a:off x="3120594" y="4676043"/>
              <a:ext cx="864467" cy="349884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Глава администрации</a:t>
              </a:r>
              <a:endParaRPr lang="ru-RU" sz="723" i="1" dirty="0">
                <a:solidFill>
                  <a:srgbClr val="FFFFFF"/>
                </a:solidFill>
              </a:endParaRPr>
            </a:p>
          </p:txBody>
        </p:sp>
        <p:sp>
          <p:nvSpPr>
            <p:cNvPr id="292" name="Rectangle 41"/>
            <p:cNvSpPr txBox="1">
              <a:spLocks/>
            </p:cNvSpPr>
            <p:nvPr/>
          </p:nvSpPr>
          <p:spPr>
            <a:xfrm>
              <a:off x="3149831" y="434289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22.</a:t>
              </a:r>
            </a:p>
          </p:txBody>
        </p:sp>
        <p:sp>
          <p:nvSpPr>
            <p:cNvPr id="293" name="Rectangle 223"/>
            <p:cNvSpPr/>
            <p:nvPr/>
          </p:nvSpPr>
          <p:spPr>
            <a:xfrm>
              <a:off x="3149831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Подписание ответа</a:t>
              </a:r>
            </a:p>
          </p:txBody>
        </p:sp>
      </p:grpSp>
      <p:sp>
        <p:nvSpPr>
          <p:cNvPr id="299" name="Right Arrow 225"/>
          <p:cNvSpPr>
            <a:spLocks/>
          </p:cNvSpPr>
          <p:nvPr/>
        </p:nvSpPr>
        <p:spPr>
          <a:xfrm>
            <a:off x="1336092" y="3391563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5" name="Группа 244"/>
          <p:cNvGrpSpPr/>
          <p:nvPr/>
        </p:nvGrpSpPr>
        <p:grpSpPr>
          <a:xfrm>
            <a:off x="4062374" y="4489989"/>
            <a:ext cx="744461" cy="1229044"/>
            <a:chOff x="5077801" y="4350994"/>
            <a:chExt cx="823738" cy="1359924"/>
          </a:xfrm>
        </p:grpSpPr>
        <p:sp>
          <p:nvSpPr>
            <p:cNvPr id="300" name="Rectangle 216"/>
            <p:cNvSpPr/>
            <p:nvPr/>
          </p:nvSpPr>
          <p:spPr>
            <a:xfrm>
              <a:off x="5077801" y="4350994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301" name="Прямоугольник 300"/>
            <p:cNvSpPr/>
            <p:nvPr/>
          </p:nvSpPr>
          <p:spPr>
            <a:xfrm>
              <a:off x="5077801" y="4724199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302" name="Rectangle 41"/>
            <p:cNvSpPr txBox="1">
              <a:spLocks/>
            </p:cNvSpPr>
            <p:nvPr/>
          </p:nvSpPr>
          <p:spPr>
            <a:xfrm>
              <a:off x="5077801" y="4354381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24.</a:t>
              </a:r>
            </a:p>
          </p:txBody>
        </p:sp>
        <p:sp>
          <p:nvSpPr>
            <p:cNvPr id="303" name="Rectangle 223"/>
            <p:cNvSpPr/>
            <p:nvPr/>
          </p:nvSpPr>
          <p:spPr>
            <a:xfrm>
              <a:off x="5077801" y="5144346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Регистрация ответа</a:t>
              </a:r>
            </a:p>
          </p:txBody>
        </p:sp>
      </p:grpSp>
      <p:sp>
        <p:nvSpPr>
          <p:cNvPr id="304" name="Right Arrow 225"/>
          <p:cNvSpPr>
            <a:spLocks/>
          </p:cNvSpPr>
          <p:nvPr/>
        </p:nvSpPr>
        <p:spPr>
          <a:xfrm>
            <a:off x="5612249" y="3361468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4" name="Группа 243"/>
          <p:cNvGrpSpPr/>
          <p:nvPr/>
        </p:nvGrpSpPr>
        <p:grpSpPr>
          <a:xfrm>
            <a:off x="4942404" y="4486541"/>
            <a:ext cx="744461" cy="1229045"/>
            <a:chOff x="6053009" y="4343400"/>
            <a:chExt cx="823738" cy="1359925"/>
          </a:xfrm>
        </p:grpSpPr>
        <p:sp>
          <p:nvSpPr>
            <p:cNvPr id="305" name="Rectangle 216"/>
            <p:cNvSpPr/>
            <p:nvPr/>
          </p:nvSpPr>
          <p:spPr>
            <a:xfrm>
              <a:off x="6053009" y="4343400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306" name="Прямоугольник 305"/>
            <p:cNvSpPr/>
            <p:nvPr/>
          </p:nvSpPr>
          <p:spPr>
            <a:xfrm>
              <a:off x="6053009" y="4716606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307" name="Rectangle 41"/>
            <p:cNvSpPr txBox="1">
              <a:spLocks/>
            </p:cNvSpPr>
            <p:nvPr/>
          </p:nvSpPr>
          <p:spPr>
            <a:xfrm>
              <a:off x="6053009" y="434678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25.</a:t>
              </a:r>
            </a:p>
          </p:txBody>
        </p:sp>
        <p:sp>
          <p:nvSpPr>
            <p:cNvPr id="308" name="Rectangle 223"/>
            <p:cNvSpPr/>
            <p:nvPr/>
          </p:nvSpPr>
          <p:spPr>
            <a:xfrm>
              <a:off x="6053009" y="513675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</a:t>
              </a:r>
              <a:r>
                <a:rPr lang="ru-RU" sz="813" dirty="0" err="1">
                  <a:solidFill>
                    <a:srgbClr val="000000"/>
                  </a:solidFill>
                </a:rPr>
                <a:t>экспедиц</a:t>
              </a:r>
              <a:r>
                <a:rPr lang="ru-RU" sz="813" dirty="0">
                  <a:solidFill>
                    <a:srgbClr val="000000"/>
                  </a:solidFill>
                </a:rPr>
                <a:t>. обработку</a:t>
              </a:r>
            </a:p>
          </p:txBody>
        </p:sp>
      </p:grpSp>
      <p:sp>
        <p:nvSpPr>
          <p:cNvPr id="309" name="Right Arrow 225"/>
          <p:cNvSpPr>
            <a:spLocks/>
          </p:cNvSpPr>
          <p:nvPr/>
        </p:nvSpPr>
        <p:spPr>
          <a:xfrm>
            <a:off x="2190708" y="337959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9" name="Группа 248"/>
          <p:cNvGrpSpPr/>
          <p:nvPr/>
        </p:nvGrpSpPr>
        <p:grpSpPr>
          <a:xfrm>
            <a:off x="1455435" y="4512908"/>
            <a:ext cx="822838" cy="1229044"/>
            <a:chOff x="2167521" y="4339511"/>
            <a:chExt cx="910461" cy="1359924"/>
          </a:xfrm>
        </p:grpSpPr>
        <p:sp>
          <p:nvSpPr>
            <p:cNvPr id="285" name="Rectangle 216"/>
            <p:cNvSpPr/>
            <p:nvPr/>
          </p:nvSpPr>
          <p:spPr>
            <a:xfrm>
              <a:off x="2186116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87" name="Rectangle 41"/>
            <p:cNvSpPr txBox="1">
              <a:spLocks/>
            </p:cNvSpPr>
            <p:nvPr/>
          </p:nvSpPr>
          <p:spPr>
            <a:xfrm>
              <a:off x="2186116" y="434289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21.</a:t>
              </a:r>
            </a:p>
          </p:txBody>
        </p:sp>
        <p:sp>
          <p:nvSpPr>
            <p:cNvPr id="288" name="Rectangle 223"/>
            <p:cNvSpPr/>
            <p:nvPr/>
          </p:nvSpPr>
          <p:spPr>
            <a:xfrm>
              <a:off x="2186116" y="5132863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Передача ответа на подпись главе адм.</a:t>
              </a:r>
            </a:p>
          </p:txBody>
        </p:sp>
        <p:sp>
          <p:nvSpPr>
            <p:cNvPr id="314" name="Прямоугольник 313"/>
            <p:cNvSpPr/>
            <p:nvPr/>
          </p:nvSpPr>
          <p:spPr>
            <a:xfrm>
              <a:off x="2167521" y="4673306"/>
              <a:ext cx="910461" cy="522389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подразд.</a:t>
              </a:r>
              <a:endParaRPr lang="ru-RU" sz="813" i="1">
                <a:solidFill>
                  <a:srgbClr val="000000"/>
                </a:solidFill>
              </a:endParaRPr>
            </a:p>
          </p:txBody>
        </p:sp>
      </p:grpSp>
      <p:sp>
        <p:nvSpPr>
          <p:cNvPr id="171" name="AutoShape 71" descr="Широкий диагональный 2"/>
          <p:cNvSpPr>
            <a:spLocks noChangeArrowheads="1"/>
          </p:cNvSpPr>
          <p:nvPr/>
        </p:nvSpPr>
        <p:spPr bwMode="auto">
          <a:xfrm rot="10800000">
            <a:off x="6086986" y="4195711"/>
            <a:ext cx="1517198" cy="185647"/>
          </a:xfrm>
          <a:prstGeom prst="curvedDownArrow">
            <a:avLst>
              <a:gd name="adj1" fmla="val 61451"/>
              <a:gd name="adj2" fmla="val 122902"/>
              <a:gd name="adj3" fmla="val 33333"/>
            </a:avLst>
          </a:prstGeom>
          <a:pattFill prst="wdUpDiag">
            <a:fgClr>
              <a:srgbClr val="FF66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grpSp>
        <p:nvGrpSpPr>
          <p:cNvPr id="184" name="Группа 183"/>
          <p:cNvGrpSpPr/>
          <p:nvPr/>
        </p:nvGrpSpPr>
        <p:grpSpPr>
          <a:xfrm>
            <a:off x="3576280" y="1557343"/>
            <a:ext cx="807058" cy="1229045"/>
            <a:chOff x="3306260" y="1323809"/>
            <a:chExt cx="790992" cy="1332852"/>
          </a:xfrm>
        </p:grpSpPr>
        <p:sp>
          <p:nvSpPr>
            <p:cNvPr id="189" name="Rectangle 216"/>
            <p:cNvSpPr/>
            <p:nvPr/>
          </p:nvSpPr>
          <p:spPr>
            <a:xfrm>
              <a:off x="3316708" y="1323809"/>
              <a:ext cx="729249" cy="1321649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90" name="Прямоугольник 189"/>
            <p:cNvSpPr/>
            <p:nvPr/>
          </p:nvSpPr>
          <p:spPr>
            <a:xfrm>
              <a:off x="3306260" y="1689584"/>
              <a:ext cx="790992" cy="348356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FFFFFF"/>
                  </a:solidFill>
                  <a:ea typeface="Times New Roman" panose="02020603050405020304" pitchFamily="18" charset="0"/>
                </a:rPr>
                <a:t>Глава                администрации</a:t>
              </a:r>
              <a:endParaRPr lang="ru-RU" sz="723" i="1" dirty="0">
                <a:solidFill>
                  <a:srgbClr val="FFFFFF"/>
                </a:solidFill>
              </a:endParaRPr>
            </a:p>
          </p:txBody>
        </p:sp>
        <p:sp>
          <p:nvSpPr>
            <p:cNvPr id="208" name="Rectangle 41"/>
            <p:cNvSpPr txBox="1">
              <a:spLocks/>
            </p:cNvSpPr>
            <p:nvPr/>
          </p:nvSpPr>
          <p:spPr>
            <a:xfrm>
              <a:off x="3316708" y="1327127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4.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13" name="Rectangle 223"/>
            <p:cNvSpPr/>
            <p:nvPr/>
          </p:nvSpPr>
          <p:spPr>
            <a:xfrm>
              <a:off x="3316708" y="2101368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Утверждение резолюции</a:t>
              </a:r>
            </a:p>
          </p:txBody>
        </p:sp>
      </p:grpSp>
      <p:sp>
        <p:nvSpPr>
          <p:cNvPr id="219" name="Right Arrow 225"/>
          <p:cNvSpPr>
            <a:spLocks/>
          </p:cNvSpPr>
          <p:nvPr/>
        </p:nvSpPr>
        <p:spPr>
          <a:xfrm>
            <a:off x="4331004" y="1910727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23" name="Группа 222"/>
          <p:cNvGrpSpPr/>
          <p:nvPr/>
        </p:nvGrpSpPr>
        <p:grpSpPr>
          <a:xfrm>
            <a:off x="6976573" y="1538035"/>
            <a:ext cx="751455" cy="1229046"/>
            <a:chOff x="5035942" y="1320396"/>
            <a:chExt cx="736495" cy="1332853"/>
          </a:xfrm>
        </p:grpSpPr>
        <p:sp>
          <p:nvSpPr>
            <p:cNvPr id="224" name="Rectangle 216"/>
            <p:cNvSpPr/>
            <p:nvPr/>
          </p:nvSpPr>
          <p:spPr>
            <a:xfrm>
              <a:off x="5035942" y="1320396"/>
              <a:ext cx="729249" cy="13216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5043188" y="1746856"/>
              <a:ext cx="729249" cy="225261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</a:t>
              </a:r>
              <a:endParaRPr lang="ru-RU" sz="723" i="1" dirty="0">
                <a:solidFill>
                  <a:srgbClr val="000000"/>
                </a:solidFill>
              </a:endParaRPr>
            </a:p>
          </p:txBody>
        </p:sp>
        <p:sp>
          <p:nvSpPr>
            <p:cNvPr id="228" name="Rectangle 41"/>
            <p:cNvSpPr txBox="1">
              <a:spLocks/>
            </p:cNvSpPr>
            <p:nvPr/>
          </p:nvSpPr>
          <p:spPr>
            <a:xfrm>
              <a:off x="5035942" y="1323715"/>
              <a:ext cx="729249" cy="3284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8.</a:t>
              </a:r>
            </a:p>
          </p:txBody>
        </p:sp>
        <p:sp>
          <p:nvSpPr>
            <p:cNvPr id="229" name="Rectangle 223"/>
            <p:cNvSpPr/>
            <p:nvPr/>
          </p:nvSpPr>
          <p:spPr>
            <a:xfrm>
              <a:off x="5035942" y="2097956"/>
              <a:ext cx="729249" cy="55529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Получение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обращения в каб.217</a:t>
              </a:r>
            </a:p>
          </p:txBody>
        </p:sp>
      </p:grpSp>
      <p:grpSp>
        <p:nvGrpSpPr>
          <p:cNvPr id="235" name="Группа 234"/>
          <p:cNvGrpSpPr/>
          <p:nvPr/>
        </p:nvGrpSpPr>
        <p:grpSpPr>
          <a:xfrm>
            <a:off x="1446247" y="3022228"/>
            <a:ext cx="744461" cy="1229044"/>
            <a:chOff x="242931" y="2813689"/>
            <a:chExt cx="823738" cy="1359924"/>
          </a:xfrm>
        </p:grpSpPr>
        <p:sp>
          <p:nvSpPr>
            <p:cNvPr id="236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242931" y="3186895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38" name="Rectangle 41"/>
            <p:cNvSpPr txBox="1">
              <a:spLocks/>
            </p:cNvSpPr>
            <p:nvPr/>
          </p:nvSpPr>
          <p:spPr>
            <a:xfrm>
              <a:off x="242931" y="2817076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11.</a:t>
              </a:r>
            </a:p>
          </p:txBody>
        </p:sp>
        <p:sp>
          <p:nvSpPr>
            <p:cNvPr id="239" name="Rectangle 223"/>
            <p:cNvSpPr/>
            <p:nvPr/>
          </p:nvSpPr>
          <p:spPr>
            <a:xfrm>
              <a:off x="242931" y="3607041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>
                  <a:solidFill>
                    <a:srgbClr val="000000"/>
                  </a:solidFill>
                </a:rPr>
                <a:t>Внесение текста резолюции в СЭД «ДЕЛО»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2" name="Группа 251"/>
          <p:cNvGrpSpPr/>
          <p:nvPr/>
        </p:nvGrpSpPr>
        <p:grpSpPr>
          <a:xfrm>
            <a:off x="4027684" y="3010115"/>
            <a:ext cx="783650" cy="1229044"/>
            <a:chOff x="242930" y="2813689"/>
            <a:chExt cx="867101" cy="1359924"/>
          </a:xfrm>
        </p:grpSpPr>
        <p:sp>
          <p:nvSpPr>
            <p:cNvPr id="253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54" name="Прямоугольник 253"/>
            <p:cNvSpPr/>
            <p:nvPr/>
          </p:nvSpPr>
          <p:spPr>
            <a:xfrm>
              <a:off x="242931" y="3186895"/>
              <a:ext cx="867100" cy="475480"/>
            </a:xfrm>
            <a:prstGeom prst="rect">
              <a:avLst/>
            </a:prstGeom>
            <a:solidFill>
              <a:srgbClr val="0000CC"/>
            </a:solidFill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FFFFFF"/>
                  </a:solidFill>
                </a:rPr>
                <a:t>зам. нач. управления (нач. отдела)</a:t>
              </a:r>
            </a:p>
          </p:txBody>
        </p:sp>
        <p:sp>
          <p:nvSpPr>
            <p:cNvPr id="255" name="Rectangle 41"/>
            <p:cNvSpPr txBox="1">
              <a:spLocks/>
            </p:cNvSpPr>
            <p:nvPr/>
          </p:nvSpPr>
          <p:spPr>
            <a:xfrm>
              <a:off x="242930" y="2817076"/>
              <a:ext cx="860155" cy="3485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14.</a:t>
              </a:r>
            </a:p>
          </p:txBody>
        </p:sp>
        <p:sp>
          <p:nvSpPr>
            <p:cNvPr id="256" name="Rectangle 223"/>
            <p:cNvSpPr/>
            <p:nvPr/>
          </p:nvSpPr>
          <p:spPr>
            <a:xfrm>
              <a:off x="242930" y="3607041"/>
              <a:ext cx="862121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Резолюция</a:t>
              </a:r>
            </a:p>
          </p:txBody>
        </p:sp>
      </p:grpSp>
      <p:sp>
        <p:nvSpPr>
          <p:cNvPr id="257" name="Right Arrow 225"/>
          <p:cNvSpPr>
            <a:spLocks/>
          </p:cNvSpPr>
          <p:nvPr/>
        </p:nvSpPr>
        <p:spPr>
          <a:xfrm>
            <a:off x="6480254" y="3365712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58" name="Right Arrow 225"/>
          <p:cNvSpPr>
            <a:spLocks/>
          </p:cNvSpPr>
          <p:nvPr/>
        </p:nvSpPr>
        <p:spPr>
          <a:xfrm>
            <a:off x="9094922" y="335741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59" name="Right Arrow 225"/>
          <p:cNvSpPr>
            <a:spLocks/>
          </p:cNvSpPr>
          <p:nvPr/>
        </p:nvSpPr>
        <p:spPr>
          <a:xfrm>
            <a:off x="7380376" y="3391563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60" name="Right Arrow 225"/>
          <p:cNvSpPr>
            <a:spLocks/>
          </p:cNvSpPr>
          <p:nvPr/>
        </p:nvSpPr>
        <p:spPr>
          <a:xfrm>
            <a:off x="8251988" y="3379591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16" name="Right Arrow 225"/>
          <p:cNvSpPr>
            <a:spLocks/>
          </p:cNvSpPr>
          <p:nvPr/>
        </p:nvSpPr>
        <p:spPr>
          <a:xfrm>
            <a:off x="5686865" y="4875579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5859873" y="4481375"/>
            <a:ext cx="744461" cy="1229045"/>
            <a:chOff x="7977619" y="4466917"/>
            <a:chExt cx="823738" cy="1359925"/>
          </a:xfrm>
        </p:grpSpPr>
        <p:sp>
          <p:nvSpPr>
            <p:cNvPr id="262" name="Rectangle 216"/>
            <p:cNvSpPr/>
            <p:nvPr/>
          </p:nvSpPr>
          <p:spPr>
            <a:xfrm>
              <a:off x="7977619" y="4466917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7977619" y="4840123"/>
              <a:ext cx="823738" cy="38115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65" name="Rectangle 41"/>
            <p:cNvSpPr txBox="1">
              <a:spLocks/>
            </p:cNvSpPr>
            <p:nvPr/>
          </p:nvSpPr>
          <p:spPr>
            <a:xfrm>
              <a:off x="7977619" y="4470305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26.</a:t>
              </a:r>
            </a:p>
          </p:txBody>
        </p:sp>
        <p:sp>
          <p:nvSpPr>
            <p:cNvPr id="266" name="Rectangle 223"/>
            <p:cNvSpPr/>
            <p:nvPr/>
          </p:nvSpPr>
          <p:spPr>
            <a:xfrm>
              <a:off x="7977619" y="5260270"/>
              <a:ext cx="823738" cy="56657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 err="1">
                  <a:solidFill>
                    <a:srgbClr val="000000"/>
                  </a:solidFill>
                </a:rPr>
                <a:t>Экспедици-онная</a:t>
              </a:r>
              <a:r>
                <a:rPr lang="ru-RU" sz="813" dirty="0">
                  <a:solidFill>
                    <a:srgbClr val="000000"/>
                  </a:solidFill>
                </a:rPr>
                <a:t> обработка</a:t>
              </a:r>
            </a:p>
          </p:txBody>
        </p:sp>
      </p:grpSp>
      <p:sp>
        <p:nvSpPr>
          <p:cNvPr id="269" name="Rectangle 41"/>
          <p:cNvSpPr txBox="1">
            <a:spLocks/>
          </p:cNvSpPr>
          <p:nvPr/>
        </p:nvSpPr>
        <p:spPr>
          <a:xfrm>
            <a:off x="6730032" y="4496871"/>
            <a:ext cx="380942" cy="121871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34776" tIns="34776" rIns="34776" bIns="34776" numCol="1" anchor="ctr" anchorCtr="1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i="1" dirty="0">
                <a:solidFill>
                  <a:srgbClr val="000000"/>
                </a:solidFill>
              </a:rPr>
              <a:t>Выход процесса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1172650" y="1421308"/>
            <a:ext cx="0" cy="11368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172651" y="1421308"/>
            <a:ext cx="1892347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0" name="Прямая соединительная линия 269"/>
          <p:cNvCxnSpPr/>
          <p:nvPr/>
        </p:nvCxnSpPr>
        <p:spPr>
          <a:xfrm flipV="1">
            <a:off x="3062663" y="1421308"/>
            <a:ext cx="0" cy="1327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64527" y="1261795"/>
            <a:ext cx="545341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271" name="Прямая соединительная линия 270"/>
          <p:cNvCxnSpPr/>
          <p:nvPr/>
        </p:nvCxnSpPr>
        <p:spPr>
          <a:xfrm flipV="1">
            <a:off x="8272760" y="1428305"/>
            <a:ext cx="0" cy="12570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2" name="Прямая соединительная линия 271"/>
          <p:cNvCxnSpPr/>
          <p:nvPr/>
        </p:nvCxnSpPr>
        <p:spPr>
          <a:xfrm flipV="1">
            <a:off x="3948512" y="1421309"/>
            <a:ext cx="0" cy="13019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3" name="Прямая соединительная линия 272"/>
          <p:cNvCxnSpPr/>
          <p:nvPr/>
        </p:nvCxnSpPr>
        <p:spPr>
          <a:xfrm flipV="1">
            <a:off x="3948512" y="1422559"/>
            <a:ext cx="4318694" cy="12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6412372" y="1261795"/>
            <a:ext cx="590255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18" name="Прямая соединительная линия 317"/>
          <p:cNvCxnSpPr/>
          <p:nvPr/>
        </p:nvCxnSpPr>
        <p:spPr>
          <a:xfrm flipV="1">
            <a:off x="657857" y="2908377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9" name="Прямая соединительная линия 318"/>
          <p:cNvCxnSpPr/>
          <p:nvPr/>
        </p:nvCxnSpPr>
        <p:spPr>
          <a:xfrm flipV="1">
            <a:off x="3547263" y="290853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Прямая соединительная линия 319"/>
          <p:cNvCxnSpPr/>
          <p:nvPr/>
        </p:nvCxnSpPr>
        <p:spPr>
          <a:xfrm>
            <a:off x="652812" y="2908538"/>
            <a:ext cx="2894451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1" name="TextBox 320"/>
          <p:cNvSpPr txBox="1"/>
          <p:nvPr/>
        </p:nvSpPr>
        <p:spPr>
          <a:xfrm>
            <a:off x="1622385" y="2761514"/>
            <a:ext cx="655887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3-й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322" name="10-конечная звезда 321"/>
          <p:cNvSpPr/>
          <p:nvPr>
            <p:custDataLst>
              <p:tags r:id="rId3"/>
            </p:custDataLst>
          </p:nvPr>
        </p:nvSpPr>
        <p:spPr>
          <a:xfrm>
            <a:off x="624261" y="3059958"/>
            <a:ext cx="275950" cy="146866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3" name="10-конечная звезда 322"/>
          <p:cNvSpPr/>
          <p:nvPr>
            <p:custDataLst>
              <p:tags r:id="rId4"/>
            </p:custDataLst>
          </p:nvPr>
        </p:nvSpPr>
        <p:spPr>
          <a:xfrm>
            <a:off x="3990809" y="2939733"/>
            <a:ext cx="306469" cy="17531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4" name="10-конечная звезда 323"/>
          <p:cNvSpPr/>
          <p:nvPr>
            <p:custDataLst>
              <p:tags r:id="rId5"/>
            </p:custDataLst>
          </p:nvPr>
        </p:nvSpPr>
        <p:spPr>
          <a:xfrm>
            <a:off x="3576283" y="1550623"/>
            <a:ext cx="335249" cy="158194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76" name="Стрелка углом 75"/>
          <p:cNvSpPr/>
          <p:nvPr/>
        </p:nvSpPr>
        <p:spPr>
          <a:xfrm>
            <a:off x="2666366" y="4294818"/>
            <a:ext cx="3125198" cy="176939"/>
          </a:xfrm>
          <a:prstGeom prst="bentArrow">
            <a:avLst/>
          </a:prstGeom>
          <a:pattFill prst="wdUpDiag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77" name="Стрелка вправо 76"/>
          <p:cNvSpPr/>
          <p:nvPr/>
        </p:nvSpPr>
        <p:spPr>
          <a:xfrm rot="16200000">
            <a:off x="5640010" y="4201757"/>
            <a:ext cx="226457" cy="132746"/>
          </a:xfrm>
          <a:prstGeom prst="rightArrow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326" name="10-конечная звезда 325"/>
          <p:cNvSpPr/>
          <p:nvPr>
            <p:custDataLst>
              <p:tags r:id="rId6"/>
            </p:custDataLst>
          </p:nvPr>
        </p:nvSpPr>
        <p:spPr>
          <a:xfrm>
            <a:off x="5286967" y="1500459"/>
            <a:ext cx="337476" cy="165919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2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7" name="10-конечная звезда 326"/>
          <p:cNvSpPr/>
          <p:nvPr>
            <p:custDataLst>
              <p:tags r:id="rId7"/>
            </p:custDataLst>
          </p:nvPr>
        </p:nvSpPr>
        <p:spPr>
          <a:xfrm>
            <a:off x="4531670" y="4382808"/>
            <a:ext cx="368145" cy="175506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2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8" name="10-конечная звезда 327"/>
          <p:cNvSpPr/>
          <p:nvPr>
            <p:custDataLst>
              <p:tags r:id="rId8"/>
            </p:custDataLst>
          </p:nvPr>
        </p:nvSpPr>
        <p:spPr>
          <a:xfrm>
            <a:off x="2256671" y="2981830"/>
            <a:ext cx="319627" cy="170929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2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29" name="10-конечная звезда 328"/>
          <p:cNvSpPr/>
          <p:nvPr>
            <p:custDataLst>
              <p:tags r:id="rId9"/>
            </p:custDataLst>
          </p:nvPr>
        </p:nvSpPr>
        <p:spPr>
          <a:xfrm>
            <a:off x="7272170" y="5642963"/>
            <a:ext cx="409307" cy="221372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30" name="Rectangle 63"/>
          <p:cNvSpPr txBox="1"/>
          <p:nvPr/>
        </p:nvSpPr>
        <p:spPr>
          <a:xfrm>
            <a:off x="7800240" y="5629554"/>
            <a:ext cx="1694360" cy="28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Задержка при передаче документов</a:t>
            </a:r>
          </a:p>
        </p:txBody>
      </p:sp>
      <p:sp>
        <p:nvSpPr>
          <p:cNvPr id="331" name="10-конечная звезда 330"/>
          <p:cNvSpPr/>
          <p:nvPr>
            <p:custDataLst>
              <p:tags r:id="rId10"/>
            </p:custDataLst>
          </p:nvPr>
        </p:nvSpPr>
        <p:spPr>
          <a:xfrm>
            <a:off x="3136596" y="3013175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32" name="10-конечная звезда 331"/>
          <p:cNvSpPr/>
          <p:nvPr>
            <p:custDataLst>
              <p:tags r:id="rId11"/>
            </p:custDataLst>
          </p:nvPr>
        </p:nvSpPr>
        <p:spPr>
          <a:xfrm>
            <a:off x="6963252" y="1519724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34" name="10-конечная звезда 333"/>
          <p:cNvSpPr/>
          <p:nvPr>
            <p:custDataLst>
              <p:tags r:id="rId12"/>
            </p:custDataLst>
          </p:nvPr>
        </p:nvSpPr>
        <p:spPr>
          <a:xfrm>
            <a:off x="592594" y="4484437"/>
            <a:ext cx="249793" cy="147753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35" name="10-конечная звезда 334"/>
          <p:cNvSpPr/>
          <p:nvPr>
            <p:custDataLst>
              <p:tags r:id="rId13"/>
            </p:custDataLst>
          </p:nvPr>
        </p:nvSpPr>
        <p:spPr>
          <a:xfrm>
            <a:off x="4863854" y="2983413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cxnSp>
        <p:nvCxnSpPr>
          <p:cNvPr id="336" name="Прямая соединительная линия 335"/>
          <p:cNvCxnSpPr/>
          <p:nvPr/>
        </p:nvCxnSpPr>
        <p:spPr>
          <a:xfrm flipV="1">
            <a:off x="4383337" y="291250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7" name="Прямая соединительная линия 336"/>
          <p:cNvCxnSpPr/>
          <p:nvPr/>
        </p:nvCxnSpPr>
        <p:spPr>
          <a:xfrm flipV="1">
            <a:off x="5315443" y="2924622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8" name="Прямая соединительная линия 337"/>
          <p:cNvCxnSpPr/>
          <p:nvPr/>
        </p:nvCxnSpPr>
        <p:spPr>
          <a:xfrm>
            <a:off x="4383338" y="2912508"/>
            <a:ext cx="93210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9" name="TextBox 338"/>
          <p:cNvSpPr txBox="1"/>
          <p:nvPr/>
        </p:nvSpPr>
        <p:spPr>
          <a:xfrm>
            <a:off x="4450656" y="2748725"/>
            <a:ext cx="641171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4-й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340" name="Шестиугольник 98"/>
          <p:cNvSpPr>
            <a:spLocks/>
          </p:cNvSpPr>
          <p:nvPr/>
        </p:nvSpPr>
        <p:spPr>
          <a:xfrm>
            <a:off x="1066488" y="2188377"/>
            <a:ext cx="503229" cy="171931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r>
              <a:rPr lang="ru-RU" sz="904" b="1" dirty="0">
                <a:solidFill>
                  <a:srgbClr val="FFFFFF"/>
                </a:solidFill>
              </a:rPr>
              <a:t>-3</a:t>
            </a:r>
          </a:p>
        </p:txBody>
      </p:sp>
      <p:sp>
        <p:nvSpPr>
          <p:cNvPr id="341" name="Шестиугольник 98"/>
          <p:cNvSpPr>
            <a:spLocks/>
          </p:cNvSpPr>
          <p:nvPr/>
        </p:nvSpPr>
        <p:spPr>
          <a:xfrm>
            <a:off x="3696898" y="2188377"/>
            <a:ext cx="503229" cy="171931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42" name="Шестиугольник 98"/>
          <p:cNvSpPr>
            <a:spLocks/>
          </p:cNvSpPr>
          <p:nvPr/>
        </p:nvSpPr>
        <p:spPr>
          <a:xfrm>
            <a:off x="740729" y="3678966"/>
            <a:ext cx="503229" cy="171931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43" name="10-конечная звезда 342"/>
          <p:cNvSpPr/>
          <p:nvPr>
            <p:custDataLst>
              <p:tags r:id="rId14"/>
            </p:custDataLst>
          </p:nvPr>
        </p:nvSpPr>
        <p:spPr>
          <a:xfrm>
            <a:off x="857530" y="4428540"/>
            <a:ext cx="262914" cy="16873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3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44" name="10-конечная звезда 343"/>
          <p:cNvSpPr/>
          <p:nvPr>
            <p:custDataLst>
              <p:tags r:id="rId15"/>
            </p:custDataLst>
          </p:nvPr>
        </p:nvSpPr>
        <p:spPr>
          <a:xfrm>
            <a:off x="7439068" y="3666851"/>
            <a:ext cx="282314" cy="164831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45" name="10-конечная звезда 344"/>
          <p:cNvSpPr/>
          <p:nvPr>
            <p:custDataLst>
              <p:tags r:id="rId16"/>
            </p:custDataLst>
          </p:nvPr>
        </p:nvSpPr>
        <p:spPr>
          <a:xfrm>
            <a:off x="2302216" y="4408147"/>
            <a:ext cx="282314" cy="19113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1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58" name="10-конечная звезда 357"/>
          <p:cNvSpPr/>
          <p:nvPr>
            <p:custDataLst>
              <p:tags r:id="rId17"/>
            </p:custDataLst>
          </p:nvPr>
        </p:nvSpPr>
        <p:spPr>
          <a:xfrm>
            <a:off x="2775682" y="4402173"/>
            <a:ext cx="262914" cy="16873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3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59" name="10-конечная звезда 358"/>
          <p:cNvSpPr/>
          <p:nvPr>
            <p:custDataLst>
              <p:tags r:id="rId18"/>
            </p:custDataLst>
          </p:nvPr>
        </p:nvSpPr>
        <p:spPr>
          <a:xfrm>
            <a:off x="8037138" y="3654859"/>
            <a:ext cx="262914" cy="168735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175" b="1" dirty="0">
                <a:solidFill>
                  <a:srgbClr val="FFFFFF"/>
                </a:solidFill>
              </a:rPr>
              <a:t>3</a:t>
            </a:r>
            <a:endParaRPr lang="ru-RU" sz="1175" b="1" dirty="0">
              <a:solidFill>
                <a:srgbClr val="FFFFFF"/>
              </a:solidFill>
            </a:endParaRPr>
          </a:p>
        </p:txBody>
      </p:sp>
      <p:sp>
        <p:nvSpPr>
          <p:cNvPr id="362" name="10-конечная звезда 361"/>
          <p:cNvSpPr/>
          <p:nvPr>
            <p:custDataLst>
              <p:tags r:id="rId19"/>
            </p:custDataLst>
          </p:nvPr>
        </p:nvSpPr>
        <p:spPr>
          <a:xfrm>
            <a:off x="3678183" y="4429863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63" name="Шестиугольник 98"/>
          <p:cNvSpPr>
            <a:spLocks/>
          </p:cNvSpPr>
          <p:nvPr/>
        </p:nvSpPr>
        <p:spPr>
          <a:xfrm>
            <a:off x="2499379" y="4716380"/>
            <a:ext cx="423752" cy="13045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64" name="Шестиугольник 98"/>
          <p:cNvSpPr>
            <a:spLocks/>
          </p:cNvSpPr>
          <p:nvPr/>
        </p:nvSpPr>
        <p:spPr>
          <a:xfrm>
            <a:off x="748385" y="4719834"/>
            <a:ext cx="423752" cy="13045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65" name="Шестиугольник 98"/>
          <p:cNvSpPr>
            <a:spLocks/>
          </p:cNvSpPr>
          <p:nvPr/>
        </p:nvSpPr>
        <p:spPr>
          <a:xfrm>
            <a:off x="4027684" y="4716381"/>
            <a:ext cx="2579563" cy="137368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r>
              <a:rPr lang="ru-RU" sz="904" b="1" dirty="0">
                <a:solidFill>
                  <a:srgbClr val="FFFFFF"/>
                </a:solidFill>
              </a:rPr>
              <a:t>- 3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6232104" y="5722635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3290391" y="5907709"/>
            <a:ext cx="2941713" cy="101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/>
          <p:cNvSpPr txBox="1"/>
          <p:nvPr/>
        </p:nvSpPr>
        <p:spPr>
          <a:xfrm>
            <a:off x="4344536" y="5727609"/>
            <a:ext cx="747291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21-22-й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68" name="Прямая соединительная линия 367"/>
          <p:cNvCxnSpPr/>
          <p:nvPr/>
        </p:nvCxnSpPr>
        <p:spPr>
          <a:xfrm flipV="1">
            <a:off x="5882298" y="289980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6299119" y="289980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5882299" y="2899808"/>
            <a:ext cx="4168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6" name="Right Arrow 225"/>
          <p:cNvSpPr>
            <a:spLocks/>
          </p:cNvSpPr>
          <p:nvPr/>
        </p:nvSpPr>
        <p:spPr>
          <a:xfrm>
            <a:off x="6016071" y="1920672"/>
            <a:ext cx="15244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5777280" y="2731116"/>
            <a:ext cx="797503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5 –17-й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73" name="Прямая соединительная линия 372"/>
          <p:cNvCxnSpPr/>
          <p:nvPr/>
        </p:nvCxnSpPr>
        <p:spPr>
          <a:xfrm>
            <a:off x="2821175" y="5731623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4" name="Прямая соединительная линия 373"/>
          <p:cNvCxnSpPr/>
          <p:nvPr/>
        </p:nvCxnSpPr>
        <p:spPr>
          <a:xfrm>
            <a:off x="1584859" y="5898811"/>
            <a:ext cx="1211697" cy="2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Прямая соединительная линия 375"/>
          <p:cNvCxnSpPr/>
          <p:nvPr/>
        </p:nvCxnSpPr>
        <p:spPr>
          <a:xfrm>
            <a:off x="3290391" y="5722382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1909746" y="5741186"/>
            <a:ext cx="602853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20-й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cxnSp>
        <p:nvCxnSpPr>
          <p:cNvPr id="383" name="Прямая соединительная линия 382"/>
          <p:cNvCxnSpPr/>
          <p:nvPr/>
        </p:nvCxnSpPr>
        <p:spPr>
          <a:xfrm>
            <a:off x="1592259" y="5722855"/>
            <a:ext cx="0" cy="16424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4" name="Прямая соединительная линия 383"/>
          <p:cNvCxnSpPr/>
          <p:nvPr/>
        </p:nvCxnSpPr>
        <p:spPr>
          <a:xfrm>
            <a:off x="6843249" y="2911099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5" name="Прямая соединительная линия 384"/>
          <p:cNvCxnSpPr/>
          <p:nvPr/>
        </p:nvCxnSpPr>
        <p:spPr>
          <a:xfrm>
            <a:off x="1243957" y="4415301"/>
            <a:ext cx="0" cy="9760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V="1">
            <a:off x="6845585" y="2905132"/>
            <a:ext cx="2249337" cy="2274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608045" y="4408146"/>
            <a:ext cx="63591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6" name="TextBox 385"/>
          <p:cNvSpPr txBox="1"/>
          <p:nvPr/>
        </p:nvSpPr>
        <p:spPr>
          <a:xfrm>
            <a:off x="7495497" y="2731116"/>
            <a:ext cx="861517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18-19-й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387" name="Стрелка углом 386"/>
          <p:cNvSpPr/>
          <p:nvPr/>
        </p:nvSpPr>
        <p:spPr>
          <a:xfrm>
            <a:off x="1115659" y="4294818"/>
            <a:ext cx="1589345" cy="218311"/>
          </a:xfrm>
          <a:prstGeom prst="bentArrow">
            <a:avLst/>
          </a:prstGeom>
          <a:pattFill prst="wdUpDiag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286" name="Стрелка вправо 285"/>
          <p:cNvSpPr/>
          <p:nvPr/>
        </p:nvSpPr>
        <p:spPr>
          <a:xfrm rot="16200000">
            <a:off x="2553138" y="4348929"/>
            <a:ext cx="226457" cy="132746"/>
          </a:xfrm>
          <a:prstGeom prst="rightArrow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cxnSp>
        <p:nvCxnSpPr>
          <p:cNvPr id="310" name="Прямая соединительная линия 309"/>
          <p:cNvCxnSpPr/>
          <p:nvPr/>
        </p:nvCxnSpPr>
        <p:spPr>
          <a:xfrm flipV="1">
            <a:off x="1011223" y="6141520"/>
            <a:ext cx="877726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Rectangle 139"/>
          <p:cNvSpPr>
            <a:spLocks/>
          </p:cNvSpPr>
          <p:nvPr/>
        </p:nvSpPr>
        <p:spPr>
          <a:xfrm>
            <a:off x="4078084" y="6065936"/>
            <a:ext cx="277686" cy="105974"/>
          </a:xfrm>
          <a:prstGeom prst="rect">
            <a:avLst/>
          </a:prstGeom>
          <a:solidFill>
            <a:srgbClr val="0000CC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904" dirty="0">
              <a:solidFill>
                <a:srgbClr val="000000"/>
              </a:solidFill>
            </a:endParaRPr>
          </a:p>
        </p:txBody>
      </p:sp>
      <p:sp>
        <p:nvSpPr>
          <p:cNvPr id="312" name="Rectangle 139"/>
          <p:cNvSpPr>
            <a:spLocks/>
          </p:cNvSpPr>
          <p:nvPr/>
        </p:nvSpPr>
        <p:spPr>
          <a:xfrm>
            <a:off x="4082455" y="6225307"/>
            <a:ext cx="277686" cy="105974"/>
          </a:xfrm>
          <a:prstGeom prst="rect">
            <a:avLst/>
          </a:prstGeom>
          <a:solidFill>
            <a:srgbClr val="FF0066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904" dirty="0">
              <a:solidFill>
                <a:srgbClr val="000000"/>
              </a:solidFill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5709074" y="3039493"/>
            <a:ext cx="727015" cy="217432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5 –20-й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7496011" y="3031012"/>
            <a:ext cx="776749" cy="349487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21 –22-й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33" name="10-конечная звезда 332"/>
          <p:cNvSpPr/>
          <p:nvPr>
            <p:custDataLst>
              <p:tags r:id="rId20"/>
            </p:custDataLst>
          </p:nvPr>
        </p:nvSpPr>
        <p:spPr>
          <a:xfrm>
            <a:off x="8330089" y="2945094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16" name="TextBox 315"/>
          <p:cNvSpPr txBox="1"/>
          <p:nvPr/>
        </p:nvSpPr>
        <p:spPr>
          <a:xfrm>
            <a:off x="1501064" y="4585779"/>
            <a:ext cx="717919" cy="221848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23-й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4939575" y="4492967"/>
            <a:ext cx="747291" cy="221848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b="1" dirty="0">
                <a:solidFill>
                  <a:srgbClr val="000000"/>
                </a:solidFill>
              </a:rPr>
              <a:t>24-25-й </a:t>
            </a:r>
            <a:r>
              <a:rPr lang="ru-RU" sz="813" b="1" dirty="0" err="1">
                <a:solidFill>
                  <a:srgbClr val="000000"/>
                </a:solidFill>
              </a:rPr>
              <a:t>р.д</a:t>
            </a:r>
            <a:endParaRPr lang="ru-RU" sz="813" b="1" dirty="0">
              <a:solidFill>
                <a:srgbClr val="000000"/>
              </a:solidFill>
            </a:endParaRPr>
          </a:p>
        </p:txBody>
      </p:sp>
      <p:sp>
        <p:nvSpPr>
          <p:cNvPr id="360" name="10-конечная звезда 359"/>
          <p:cNvSpPr/>
          <p:nvPr>
            <p:custDataLst>
              <p:tags r:id="rId21"/>
            </p:custDataLst>
          </p:nvPr>
        </p:nvSpPr>
        <p:spPr>
          <a:xfrm>
            <a:off x="1463085" y="4453411"/>
            <a:ext cx="292789" cy="160388"/>
          </a:xfrm>
          <a:prstGeom prst="star10">
            <a:avLst/>
          </a:prstGeom>
          <a:solidFill>
            <a:srgbClr val="FF00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17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325" name="Rectangle 139"/>
          <p:cNvSpPr>
            <a:spLocks/>
          </p:cNvSpPr>
          <p:nvPr/>
        </p:nvSpPr>
        <p:spPr>
          <a:xfrm>
            <a:off x="2279429" y="6345679"/>
            <a:ext cx="320563" cy="130333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904" dirty="0">
              <a:solidFill>
                <a:srgbClr val="000000"/>
              </a:solidFill>
            </a:endParaRPr>
          </a:p>
        </p:txBody>
      </p:sp>
      <p:sp>
        <p:nvSpPr>
          <p:cNvPr id="346" name="Rectangle 63"/>
          <p:cNvSpPr txBox="1"/>
          <p:nvPr/>
        </p:nvSpPr>
        <p:spPr>
          <a:xfrm>
            <a:off x="2812495" y="6345254"/>
            <a:ext cx="1484782" cy="14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Срок с учетом доработки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4442136" y="1548854"/>
            <a:ext cx="744062" cy="1237534"/>
            <a:chOff x="4493303" y="1348639"/>
            <a:chExt cx="823297" cy="136931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5" name="Группа 354"/>
          <p:cNvGrpSpPr/>
          <p:nvPr/>
        </p:nvGrpSpPr>
        <p:grpSpPr>
          <a:xfrm>
            <a:off x="6129444" y="1546490"/>
            <a:ext cx="744062" cy="1237534"/>
            <a:chOff x="4493303" y="1348639"/>
            <a:chExt cx="823297" cy="1369318"/>
          </a:xfrm>
        </p:grpSpPr>
        <p:cxnSp>
          <p:nvCxnSpPr>
            <p:cNvPr id="356" name="Прямая соединительная линия 355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7" name="Прямая соединительная линия 356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1" name="Группа 360"/>
          <p:cNvGrpSpPr/>
          <p:nvPr/>
        </p:nvGrpSpPr>
        <p:grpSpPr>
          <a:xfrm>
            <a:off x="5303408" y="1532436"/>
            <a:ext cx="744062" cy="1237534"/>
            <a:chOff x="4493303" y="1348639"/>
            <a:chExt cx="823297" cy="1369318"/>
          </a:xfrm>
        </p:grpSpPr>
        <p:cxnSp>
          <p:nvCxnSpPr>
            <p:cNvPr id="366" name="Прямая соединительная линия 365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9" name="Прямая соединительная линия 368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0" name="Группа 369"/>
          <p:cNvGrpSpPr/>
          <p:nvPr/>
        </p:nvGrpSpPr>
        <p:grpSpPr>
          <a:xfrm>
            <a:off x="1818677" y="1546490"/>
            <a:ext cx="744062" cy="1237534"/>
            <a:chOff x="4493303" y="1348639"/>
            <a:chExt cx="823297" cy="1369318"/>
          </a:xfrm>
        </p:grpSpPr>
        <p:cxnSp>
          <p:nvCxnSpPr>
            <p:cNvPr id="372" name="Прямая соединительная линия 371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7" name="Группа 376"/>
          <p:cNvGrpSpPr/>
          <p:nvPr/>
        </p:nvGrpSpPr>
        <p:grpSpPr>
          <a:xfrm>
            <a:off x="6967360" y="1532436"/>
            <a:ext cx="744062" cy="1237534"/>
            <a:chOff x="4493303" y="1348639"/>
            <a:chExt cx="823297" cy="1369318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0" name="Группа 379"/>
          <p:cNvGrpSpPr/>
          <p:nvPr/>
        </p:nvGrpSpPr>
        <p:grpSpPr>
          <a:xfrm>
            <a:off x="2275586" y="3039492"/>
            <a:ext cx="744062" cy="1237534"/>
            <a:chOff x="4493303" y="1348639"/>
            <a:chExt cx="823297" cy="1369318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9" name="Прямая соединительная линия 388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0" name="Группа 389"/>
          <p:cNvGrpSpPr/>
          <p:nvPr/>
        </p:nvGrpSpPr>
        <p:grpSpPr>
          <a:xfrm>
            <a:off x="3157334" y="3023831"/>
            <a:ext cx="744062" cy="1237534"/>
            <a:chOff x="4493303" y="1348639"/>
            <a:chExt cx="823297" cy="1369318"/>
          </a:xfrm>
        </p:grpSpPr>
        <p:cxnSp>
          <p:nvCxnSpPr>
            <p:cNvPr id="391" name="Прямая соединительная линия 390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2" name="Прямая соединительная линия 391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3" name="Группа 392"/>
          <p:cNvGrpSpPr/>
          <p:nvPr/>
        </p:nvGrpSpPr>
        <p:grpSpPr>
          <a:xfrm>
            <a:off x="4880381" y="3010114"/>
            <a:ext cx="744062" cy="1237534"/>
            <a:chOff x="4493303" y="1348639"/>
            <a:chExt cx="823297" cy="1369318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6" name="Группа 395"/>
          <p:cNvGrpSpPr/>
          <p:nvPr/>
        </p:nvGrpSpPr>
        <p:grpSpPr>
          <a:xfrm>
            <a:off x="1449694" y="3016917"/>
            <a:ext cx="744062" cy="1237534"/>
            <a:chOff x="4493303" y="1348639"/>
            <a:chExt cx="823297" cy="1369318"/>
          </a:xfrm>
        </p:grpSpPr>
        <p:cxnSp>
          <p:nvCxnSpPr>
            <p:cNvPr id="397" name="Прямая соединительная линия 396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8" name="Прямая соединительная линия 397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6" name="Right Arrow 225"/>
          <p:cNvSpPr>
            <a:spLocks/>
          </p:cNvSpPr>
          <p:nvPr/>
        </p:nvSpPr>
        <p:spPr>
          <a:xfrm>
            <a:off x="2230638" y="4867478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399" name="Группа 398"/>
          <p:cNvGrpSpPr/>
          <p:nvPr/>
        </p:nvGrpSpPr>
        <p:grpSpPr>
          <a:xfrm>
            <a:off x="6611934" y="3010114"/>
            <a:ext cx="744062" cy="1237534"/>
            <a:chOff x="4493303" y="1348639"/>
            <a:chExt cx="823297" cy="1369318"/>
          </a:xfrm>
        </p:grpSpPr>
        <p:cxnSp>
          <p:nvCxnSpPr>
            <p:cNvPr id="400" name="Прямая соединительная линия 399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1" name="Прямая соединительная линия 400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2" name="Группа 401"/>
          <p:cNvGrpSpPr/>
          <p:nvPr/>
        </p:nvGrpSpPr>
        <p:grpSpPr>
          <a:xfrm>
            <a:off x="8347166" y="2995860"/>
            <a:ext cx="744062" cy="1237534"/>
            <a:chOff x="4493303" y="1348639"/>
            <a:chExt cx="823297" cy="1369318"/>
          </a:xfrm>
        </p:grpSpPr>
        <p:cxnSp>
          <p:nvCxnSpPr>
            <p:cNvPr id="403" name="Прямая соединительная линия 402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4" name="Прямая соединительная линия 403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5" name="Группа 404"/>
          <p:cNvGrpSpPr/>
          <p:nvPr/>
        </p:nvGrpSpPr>
        <p:grpSpPr>
          <a:xfrm>
            <a:off x="1463266" y="4515969"/>
            <a:ext cx="744062" cy="1237534"/>
            <a:chOff x="4493303" y="1348639"/>
            <a:chExt cx="823297" cy="1369318"/>
          </a:xfrm>
        </p:grpSpPr>
        <p:cxnSp>
          <p:nvCxnSpPr>
            <p:cNvPr id="406" name="Прямая соединительная линия 405"/>
            <p:cNvCxnSpPr/>
            <p:nvPr/>
          </p:nvCxnSpPr>
          <p:spPr>
            <a:xfrm>
              <a:off x="4502730" y="1348639"/>
              <a:ext cx="813869" cy="1369318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/>
            <p:cNvCxnSpPr/>
            <p:nvPr/>
          </p:nvCxnSpPr>
          <p:spPr>
            <a:xfrm flipH="1">
              <a:off x="4493303" y="1361417"/>
              <a:ext cx="823297" cy="1343762"/>
            </a:xfrm>
            <a:prstGeom prst="line">
              <a:avLst/>
            </a:prstGeom>
            <a:ln w="38100">
              <a:solidFill>
                <a:srgbClr val="3333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1" name="Rectangle 139"/>
          <p:cNvSpPr>
            <a:spLocks/>
          </p:cNvSpPr>
          <p:nvPr/>
        </p:nvSpPr>
        <p:spPr>
          <a:xfrm>
            <a:off x="7024026" y="913123"/>
            <a:ext cx="592000" cy="183135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904" b="1" dirty="0">
                <a:solidFill>
                  <a:srgbClr val="000000"/>
                </a:solidFill>
              </a:rPr>
              <a:t>25 </a:t>
            </a:r>
            <a:r>
              <a:rPr lang="ru-RU" sz="904" b="1" dirty="0" err="1">
                <a:solidFill>
                  <a:srgbClr val="000000"/>
                </a:solidFill>
              </a:rPr>
              <a:t>р.д</a:t>
            </a:r>
            <a:r>
              <a:rPr lang="ru-RU" sz="904" b="1" dirty="0">
                <a:solidFill>
                  <a:srgbClr val="000000"/>
                </a:solidFill>
              </a:rPr>
              <a:t>.</a:t>
            </a:r>
            <a:endParaRPr lang="en-US" sz="904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Прямоугольник 387"/>
          <p:cNvSpPr/>
          <p:nvPr/>
        </p:nvSpPr>
        <p:spPr>
          <a:xfrm>
            <a:off x="516060" y="6063432"/>
            <a:ext cx="8908633" cy="3893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7544" y="4854507"/>
            <a:ext cx="2239713" cy="1609245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>
              <a:solidFill>
                <a:srgbClr val="000000"/>
              </a:solidFill>
            </a:endParaRPr>
          </a:p>
        </p:txBody>
      </p:sp>
      <p:graphicFrame>
        <p:nvGraphicFramePr>
          <p:cNvPr id="58" name="Object 57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382891" y="331475"/>
          <a:ext cx="1619" cy="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2891" y="331475"/>
                        <a:ext cx="1619" cy="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720" y="472596"/>
            <a:ext cx="6816882" cy="42577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356" dirty="0"/>
              <a:t>Карта целевого состояния процесса «</a:t>
            </a:r>
            <a:r>
              <a:rPr lang="ru-RU" sz="1356" dirty="0">
                <a:solidFill>
                  <a:srgbClr val="003274"/>
                </a:solidFill>
              </a:rPr>
              <a:t>Повышение эффективности рассмотрения обращений граждан и организаций</a:t>
            </a:r>
            <a:r>
              <a:rPr lang="ru-RU" sz="1356" dirty="0"/>
              <a:t>»</a:t>
            </a:r>
            <a:endParaRPr lang="en-US" sz="1356" dirty="0"/>
          </a:p>
        </p:txBody>
      </p:sp>
      <p:sp>
        <p:nvSpPr>
          <p:cNvPr id="165" name="Rectangle 41"/>
          <p:cNvSpPr txBox="1"/>
          <p:nvPr/>
        </p:nvSpPr>
        <p:spPr>
          <a:xfrm>
            <a:off x="414987" y="943272"/>
            <a:ext cx="9140220" cy="15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dirty="0">
                <a:solidFill>
                  <a:srgbClr val="000000"/>
                </a:solidFill>
              </a:rPr>
              <a:t>ИТОГО - ВПП</a:t>
            </a:r>
            <a:r>
              <a:rPr lang="en-US" sz="994" b="1" dirty="0">
                <a:solidFill>
                  <a:srgbClr val="000000"/>
                </a:solidFill>
              </a:rPr>
              <a:t> </a:t>
            </a:r>
            <a:r>
              <a:rPr lang="ru-RU" sz="994" b="1" dirty="0">
                <a:solidFill>
                  <a:srgbClr val="000000"/>
                </a:solidFill>
              </a:rPr>
              <a:t> до 22 рабочих дней</a:t>
            </a:r>
            <a:r>
              <a:rPr lang="en-US" sz="994" b="1" dirty="0">
                <a:solidFill>
                  <a:srgbClr val="000000"/>
                </a:solidFill>
              </a:rPr>
              <a:t> </a:t>
            </a:r>
            <a:r>
              <a:rPr lang="ru-RU" sz="994" b="1" dirty="0">
                <a:solidFill>
                  <a:srgbClr val="000000"/>
                </a:solidFill>
              </a:rPr>
              <a:t>(</a:t>
            </a:r>
            <a:r>
              <a:rPr lang="ru-RU" sz="994" b="1" dirty="0" err="1">
                <a:solidFill>
                  <a:srgbClr val="000000"/>
                </a:solidFill>
              </a:rPr>
              <a:t>р.д</a:t>
            </a:r>
            <a:r>
              <a:rPr lang="ru-RU" sz="994" b="1" dirty="0">
                <a:solidFill>
                  <a:srgbClr val="000000"/>
                </a:solidFill>
              </a:rPr>
              <a:t>.) (30 календарных дней)</a:t>
            </a:r>
            <a:endParaRPr lang="en-US" sz="994" b="1" dirty="0">
              <a:solidFill>
                <a:srgbClr val="000000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1309620" y="1528810"/>
            <a:ext cx="380942" cy="121871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sp>
        <p:nvSpPr>
          <p:cNvPr id="227" name="Rectangle 41"/>
          <p:cNvSpPr txBox="1">
            <a:spLocks/>
          </p:cNvSpPr>
          <p:nvPr/>
        </p:nvSpPr>
        <p:spPr>
          <a:xfrm>
            <a:off x="1173707" y="1508045"/>
            <a:ext cx="380942" cy="155793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34776" tIns="34776" rIns="34776" bIns="34776" numCol="1" anchor="ctr" anchorCtr="1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i="1" dirty="0">
                <a:solidFill>
                  <a:srgbClr val="000000"/>
                </a:solidFill>
              </a:rPr>
              <a:t>Вход процесса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05855" y="1531932"/>
            <a:ext cx="0" cy="147850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Group 213"/>
          <p:cNvGrpSpPr/>
          <p:nvPr/>
        </p:nvGrpSpPr>
        <p:grpSpPr>
          <a:xfrm>
            <a:off x="2780797" y="894099"/>
            <a:ext cx="4360973" cy="202159"/>
            <a:chOff x="176211" y="1362814"/>
            <a:chExt cx="8589720" cy="272561"/>
          </a:xfrm>
        </p:grpSpPr>
        <p:cxnSp>
          <p:nvCxnSpPr>
            <p:cNvPr id="170" name="Straight Connector 216"/>
            <p:cNvCxnSpPr/>
            <p:nvPr/>
          </p:nvCxnSpPr>
          <p:spPr>
            <a:xfrm>
              <a:off x="176211" y="1362814"/>
              <a:ext cx="8589720" cy="0"/>
            </a:xfrm>
            <a:prstGeom prst="line">
              <a:avLst/>
            </a:prstGeom>
            <a:ln w="19050">
              <a:gradFill flip="none" rotWithShape="1">
                <a:gsLst>
                  <a:gs pos="76000">
                    <a:srgbClr val="91C1FE"/>
                  </a:gs>
                  <a:gs pos="21692">
                    <a:schemeClr val="tx2">
                      <a:lumMod val="25000"/>
                      <a:lumOff val="75000"/>
                    </a:schemeClr>
                  </a:gs>
                  <a:gs pos="0">
                    <a:schemeClr val="bg1"/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217"/>
            <p:cNvCxnSpPr/>
            <p:nvPr/>
          </p:nvCxnSpPr>
          <p:spPr>
            <a:xfrm>
              <a:off x="176211" y="1635375"/>
              <a:ext cx="8589720" cy="0"/>
            </a:xfrm>
            <a:prstGeom prst="line">
              <a:avLst/>
            </a:prstGeom>
            <a:ln w="19050">
              <a:gradFill flip="none" rotWithShape="1">
                <a:gsLst>
                  <a:gs pos="76000">
                    <a:srgbClr val="91C1FE"/>
                  </a:gs>
                  <a:gs pos="21692">
                    <a:schemeClr val="tx2">
                      <a:lumMod val="25000"/>
                      <a:lumOff val="75000"/>
                    </a:schemeClr>
                  </a:gs>
                  <a:gs pos="0">
                    <a:schemeClr val="bg1"/>
                  </a:gs>
                  <a:gs pos="50000">
                    <a:schemeClr val="accent2">
                      <a:lumMod val="7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Rectangle 63"/>
          <p:cNvSpPr txBox="1"/>
          <p:nvPr/>
        </p:nvSpPr>
        <p:spPr>
          <a:xfrm>
            <a:off x="873491" y="5597830"/>
            <a:ext cx="3400603" cy="14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Замена оргтехники.</a:t>
            </a:r>
          </a:p>
        </p:txBody>
      </p:sp>
      <p:sp>
        <p:nvSpPr>
          <p:cNvPr id="122" name="Rectangle 63"/>
          <p:cNvSpPr txBox="1"/>
          <p:nvPr/>
        </p:nvSpPr>
        <p:spPr>
          <a:xfrm>
            <a:off x="884979" y="5870530"/>
            <a:ext cx="3351823" cy="14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Параллельное визирование документов.</a:t>
            </a:r>
          </a:p>
        </p:txBody>
      </p:sp>
      <p:sp>
        <p:nvSpPr>
          <p:cNvPr id="124" name="Rectangle 63"/>
          <p:cNvSpPr txBox="1"/>
          <p:nvPr/>
        </p:nvSpPr>
        <p:spPr>
          <a:xfrm>
            <a:off x="7125708" y="5731452"/>
            <a:ext cx="2725035" cy="28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Внедрить систему рассылки уведомлений и оповещений.</a:t>
            </a:r>
          </a:p>
        </p:txBody>
      </p:sp>
      <p:sp>
        <p:nvSpPr>
          <p:cNvPr id="126" name="Rectangle 63"/>
          <p:cNvSpPr txBox="1"/>
          <p:nvPr/>
        </p:nvSpPr>
        <p:spPr>
          <a:xfrm>
            <a:off x="4076539" y="5286810"/>
            <a:ext cx="1985172" cy="18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175" b="1" dirty="0">
                <a:solidFill>
                  <a:srgbClr val="000000"/>
                </a:solidFill>
              </a:rPr>
              <a:t>Предлагаемые решения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532900" y="6003789"/>
            <a:ext cx="9117854" cy="424320"/>
            <a:chOff x="157664" y="5959497"/>
            <a:chExt cx="10088804" cy="469506"/>
          </a:xfrm>
        </p:grpSpPr>
        <p:grpSp>
          <p:nvGrpSpPr>
            <p:cNvPr id="135" name="Group 118"/>
            <p:cNvGrpSpPr/>
            <p:nvPr/>
          </p:nvGrpSpPr>
          <p:grpSpPr>
            <a:xfrm>
              <a:off x="6144868" y="6144096"/>
              <a:ext cx="1842503" cy="193569"/>
              <a:chOff x="6872378" y="1075844"/>
              <a:chExt cx="1632030" cy="189716"/>
            </a:xfrm>
          </p:grpSpPr>
          <p:sp>
            <p:nvSpPr>
              <p:cNvPr id="136" name="Шестиугольник 98"/>
              <p:cNvSpPr>
                <a:spLocks/>
              </p:cNvSpPr>
              <p:nvPr/>
            </p:nvSpPr>
            <p:spPr>
              <a:xfrm>
                <a:off x="6872378" y="1075844"/>
                <a:ext cx="415918" cy="189716"/>
              </a:xfrm>
              <a:prstGeom prst="hexagon">
                <a:avLst/>
              </a:prstGeom>
              <a:solidFill>
                <a:srgbClr val="009900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904" dirty="0">
                  <a:solidFill>
                    <a:srgbClr val="009900"/>
                  </a:solidFill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357459" y="1095292"/>
                <a:ext cx="1146949" cy="153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904" dirty="0">
                    <a:solidFill>
                      <a:srgbClr val="000000"/>
                    </a:solidFill>
                  </a:rPr>
                  <a:t>Срок по регламенту</a:t>
                </a:r>
              </a:p>
            </p:txBody>
          </p:sp>
        </p:grpSp>
        <p:grpSp>
          <p:nvGrpSpPr>
            <p:cNvPr id="142" name="Group 138"/>
            <p:cNvGrpSpPr/>
            <p:nvPr/>
          </p:nvGrpSpPr>
          <p:grpSpPr>
            <a:xfrm>
              <a:off x="157664" y="6043977"/>
              <a:ext cx="1931437" cy="385026"/>
              <a:chOff x="125411" y="977723"/>
              <a:chExt cx="1710804" cy="377362"/>
            </a:xfrm>
          </p:grpSpPr>
          <p:sp>
            <p:nvSpPr>
              <p:cNvPr id="143" name="Rectangle 139"/>
              <p:cNvSpPr>
                <a:spLocks/>
              </p:cNvSpPr>
              <p:nvPr/>
            </p:nvSpPr>
            <p:spPr>
              <a:xfrm>
                <a:off x="125411" y="1101212"/>
                <a:ext cx="272157" cy="1149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90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Rectangle 41"/>
              <p:cNvSpPr txBox="1">
                <a:spLocks/>
              </p:cNvSpPr>
              <p:nvPr/>
            </p:nvSpPr>
            <p:spPr>
              <a:xfrm>
                <a:off x="125411" y="989510"/>
                <a:ext cx="272157" cy="1149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5070" tIns="32536" rIns="32536" bIns="32536" numCol="1" anchor="ctr" anchorCtr="0" compatLnSpc="1">
                <a:prstTxWarp prst="textNoShape">
                  <a:avLst/>
                </a:prstTxWarp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904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Rectangle 145"/>
              <p:cNvSpPr>
                <a:spLocks/>
              </p:cNvSpPr>
              <p:nvPr/>
            </p:nvSpPr>
            <p:spPr>
              <a:xfrm>
                <a:off x="125411" y="1212914"/>
                <a:ext cx="272157" cy="114925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904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63"/>
              <p:cNvSpPr txBox="1">
                <a:spLocks/>
              </p:cNvSpPr>
              <p:nvPr/>
            </p:nvSpPr>
            <p:spPr>
              <a:xfrm>
                <a:off x="478474" y="977723"/>
                <a:ext cx="1096453" cy="153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Продолжительность</a:t>
                </a:r>
              </a:p>
            </p:txBody>
          </p:sp>
          <p:sp>
            <p:nvSpPr>
              <p:cNvPr id="149" name="Rectangle 63"/>
              <p:cNvSpPr txBox="1">
                <a:spLocks/>
              </p:cNvSpPr>
              <p:nvPr/>
            </p:nvSpPr>
            <p:spPr>
              <a:xfrm>
                <a:off x="478474" y="1089424"/>
                <a:ext cx="708527" cy="153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Исполнитель</a:t>
                </a:r>
              </a:p>
            </p:txBody>
          </p:sp>
          <p:sp>
            <p:nvSpPr>
              <p:cNvPr id="150" name="Rectangle 63"/>
              <p:cNvSpPr txBox="1">
                <a:spLocks/>
              </p:cNvSpPr>
              <p:nvPr/>
            </p:nvSpPr>
            <p:spPr>
              <a:xfrm>
                <a:off x="478472" y="1201127"/>
                <a:ext cx="1357743" cy="1539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904" dirty="0">
                    <a:solidFill>
                      <a:srgbClr val="000000"/>
                    </a:solidFill>
                  </a:rPr>
                  <a:t>Описание шага процесса</a:t>
                </a:r>
              </a:p>
            </p:txBody>
          </p:sp>
        </p:grpSp>
        <p:sp>
          <p:nvSpPr>
            <p:cNvPr id="159" name="Rectangle 63"/>
            <p:cNvSpPr txBox="1"/>
            <p:nvPr/>
          </p:nvSpPr>
          <p:spPr>
            <a:xfrm>
              <a:off x="2731008" y="6099381"/>
              <a:ext cx="1000713" cy="157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904" dirty="0">
                  <a:solidFill>
                    <a:srgbClr val="000000"/>
                  </a:solidFill>
                </a:rPr>
                <a:t>Брак/доработка</a:t>
              </a:r>
            </a:p>
          </p:txBody>
        </p:sp>
        <p:sp>
          <p:nvSpPr>
            <p:cNvPr id="166" name="AutoShape 71" descr="Широкий диагональный 2"/>
            <p:cNvSpPr>
              <a:spLocks noChangeArrowheads="1"/>
            </p:cNvSpPr>
            <p:nvPr/>
          </p:nvSpPr>
          <p:spPr bwMode="auto">
            <a:xfrm flipH="1">
              <a:off x="2014654" y="6084030"/>
              <a:ext cx="599917" cy="176461"/>
            </a:xfrm>
            <a:prstGeom prst="curvedDownArrow">
              <a:avLst>
                <a:gd name="adj1" fmla="val 61451"/>
                <a:gd name="adj2" fmla="val 122902"/>
                <a:gd name="adj3" fmla="val 33333"/>
              </a:avLst>
            </a:prstGeom>
            <a:pattFill prst="wdUpDiag">
              <a:fgClr>
                <a:srgbClr val="FF66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lang="en-US" sz="1537" dirty="0">
                <a:solidFill>
                  <a:srgbClr val="000000"/>
                </a:solidFill>
              </a:endParaRPr>
            </a:p>
          </p:txBody>
        </p:sp>
        <p:sp>
          <p:nvSpPr>
            <p:cNvPr id="167" name="Rectangle 21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4398028" y="6136528"/>
              <a:ext cx="1802589" cy="17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marL="1532" lvl="1" indent="0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buNone/>
              </a:pPr>
              <a:r>
                <a:rPr lang="ru-RU" sz="994" b="1" dirty="0">
                  <a:solidFill>
                    <a:srgbClr val="000000"/>
                  </a:solidFill>
                </a:rPr>
                <a:t>- </a:t>
              </a:r>
              <a:r>
                <a:rPr lang="ru-RU" sz="904" dirty="0">
                  <a:solidFill>
                    <a:srgbClr val="000000"/>
                  </a:solidFill>
                </a:rPr>
                <a:t>Предлагаемые решения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V="1">
              <a:off x="534524" y="5959497"/>
              <a:ext cx="971194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1664294" y="1460354"/>
            <a:ext cx="767038" cy="1605628"/>
            <a:chOff x="820516" y="1344601"/>
            <a:chExt cx="808777" cy="1515236"/>
          </a:xfrm>
        </p:grpSpPr>
        <p:sp>
          <p:nvSpPr>
            <p:cNvPr id="87" name="Rectangle 216"/>
            <p:cNvSpPr/>
            <p:nvPr/>
          </p:nvSpPr>
          <p:spPr>
            <a:xfrm>
              <a:off x="823179" y="1344601"/>
              <a:ext cx="806114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23179" y="1717805"/>
              <a:ext cx="806114" cy="325081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УДРиИТ</a:t>
              </a:r>
              <a:endParaRPr lang="ru-RU" sz="813" i="1">
                <a:solidFill>
                  <a:srgbClr val="000000"/>
                </a:solidFill>
              </a:endParaRPr>
            </a:p>
          </p:txBody>
        </p:sp>
        <p:sp>
          <p:nvSpPr>
            <p:cNvPr id="96" name="Rectangle 223"/>
            <p:cNvSpPr/>
            <p:nvPr/>
          </p:nvSpPr>
          <p:spPr>
            <a:xfrm>
              <a:off x="825842" y="2124516"/>
              <a:ext cx="800787" cy="73532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Регистрация обращения и передача начальнику </a:t>
              </a:r>
              <a:r>
                <a:rPr lang="ru-RU" sz="723" dirty="0" err="1">
                  <a:solidFill>
                    <a:srgbClr val="000000"/>
                  </a:solidFill>
                </a:rPr>
                <a:t>УДРиИТ</a:t>
              </a:r>
              <a:endParaRPr lang="ru-RU" sz="723" dirty="0">
                <a:solidFill>
                  <a:srgbClr val="000000"/>
                </a:solidFill>
              </a:endParaRPr>
            </a:p>
          </p:txBody>
        </p:sp>
        <p:sp>
          <p:nvSpPr>
            <p:cNvPr id="95" name="Rectangle 41"/>
            <p:cNvSpPr txBox="1">
              <a:spLocks/>
            </p:cNvSpPr>
            <p:nvPr/>
          </p:nvSpPr>
          <p:spPr>
            <a:xfrm>
              <a:off x="820516" y="1404328"/>
              <a:ext cx="806114" cy="2788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sz="813" b="1" i="1" dirty="0">
                  <a:solidFill>
                    <a:srgbClr val="000000"/>
                  </a:solidFill>
                </a:rPr>
                <a:t>1</a:t>
              </a:r>
              <a:r>
                <a:rPr lang="ru-RU" sz="813" b="1" i="1" dirty="0">
                  <a:solidFill>
                    <a:srgbClr val="000000"/>
                  </a:solidFill>
                </a:rPr>
                <a:t>.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endParaRPr lang="ru-RU" sz="813" b="1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545016" y="1510743"/>
            <a:ext cx="767966" cy="1555237"/>
            <a:chOff x="2599825" y="1350565"/>
            <a:chExt cx="832012" cy="1425265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2599825" y="1350565"/>
              <a:ext cx="832012" cy="1348494"/>
              <a:chOff x="2689548" y="1350565"/>
              <a:chExt cx="832012" cy="1348494"/>
            </a:xfrm>
          </p:grpSpPr>
          <p:sp>
            <p:nvSpPr>
              <p:cNvPr id="112" name="Rectangle 216"/>
              <p:cNvSpPr/>
              <p:nvPr/>
            </p:nvSpPr>
            <p:spPr>
              <a:xfrm>
                <a:off x="2715446" y="1350565"/>
                <a:ext cx="806114" cy="13484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8333" tIns="44166" rIns="88333" bIns="44166" rtlCol="0" anchor="ctr"/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813" b="1" dirty="0">
                    <a:solidFill>
                      <a:srgbClr val="FFFFFF"/>
                    </a:solidFill>
                  </a:rPr>
                  <a:t>Менеджер</a:t>
                </a:r>
                <a:endParaRPr lang="en-US" sz="813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2689548" y="1672674"/>
                <a:ext cx="806114" cy="432659"/>
              </a:xfrm>
              <a:prstGeom prst="rect">
                <a:avLst/>
              </a:prstGeom>
            </p:spPr>
            <p:txBody>
              <a:bodyPr wrap="square" lIns="34776" tIns="44166" rIns="34776" bIns="44166">
                <a:spAutoFit/>
              </a:bodyPr>
              <a:lstStyle/>
              <a:p>
                <a:pPr algn="ctr" defTabSz="93296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813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Начальник (</a:t>
                </a:r>
                <a:r>
                  <a:rPr lang="ru-RU" sz="813" i="1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зам.нач</a:t>
                </a:r>
                <a:r>
                  <a:rPr lang="ru-RU" sz="813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.) </a:t>
                </a:r>
                <a:r>
                  <a:rPr lang="ru-RU" sz="813" i="1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УДРиИТ</a:t>
                </a:r>
                <a:endParaRPr lang="ru-RU" sz="813" i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Rectangle 41"/>
              <p:cNvSpPr txBox="1">
                <a:spLocks/>
              </p:cNvSpPr>
              <p:nvPr/>
            </p:nvSpPr>
            <p:spPr>
              <a:xfrm>
                <a:off x="2715446" y="1350566"/>
                <a:ext cx="806114" cy="28600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9555" tIns="34776" rIns="34776" bIns="34776" numCol="1" anchor="ctr" anchorCtr="0" compatLnSpc="1">
                <a:prstTxWarp prst="textNoShape">
                  <a:avLst/>
                </a:prstTxWarp>
                <a:noAutofit/>
              </a:bodyPr>
              <a:lstStyle>
                <a:lvl1pPr marL="0" lvl="0" indent="0" defTabSz="895350" eaLnBrk="1" hangingPunct="1">
                  <a:buClr>
                    <a:schemeClr val="tx2"/>
                  </a:buClr>
                  <a:defRPr>
                    <a:latin typeface="+mn-lt"/>
                  </a:defRPr>
                </a:lvl1pPr>
                <a:lvl2pPr marL="193675" lvl="1" indent="-192088" defTabSz="895350" eaLnBrk="1" hangingPunct="1">
                  <a:buClr>
                    <a:schemeClr val="tx2"/>
                  </a:buClr>
                  <a:buSzPct val="125000"/>
                  <a:buFont typeface="Arial" charset="0"/>
                  <a:buChar char="▪"/>
                  <a:defRPr>
                    <a:latin typeface="+mn-lt"/>
                  </a:defRPr>
                </a:lvl2pPr>
                <a:lvl3pPr marL="457200" lvl="2" indent="-261938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–"/>
                  <a:defRPr>
                    <a:latin typeface="+mn-lt"/>
                  </a:defRPr>
                </a:lvl3pPr>
                <a:lvl4pPr marL="614363" lvl="3" indent="-155575" defTabSz="895350" eaLnBrk="1" hangingPunct="1">
                  <a:buClr>
                    <a:schemeClr val="tx2"/>
                  </a:buClr>
                  <a:buSzPct val="120000"/>
                  <a:buFont typeface="Arial" charset="0"/>
                  <a:buChar char="▫"/>
                  <a:defRPr>
                    <a:latin typeface="+mn-lt"/>
                  </a:defRPr>
                </a:lvl4pPr>
                <a:lvl5pPr marL="749808" lvl="4" indent="-130175" defTabSz="895350" eaLnBrk="1" hangingPunct="1"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5pPr>
                <a:lvl6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6pPr>
                <a:lvl7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7pPr>
                <a:lvl8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8pPr>
                <a:lvl9pPr marL="749808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>
                    <a:latin typeface="+mn-lt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ru-RU" sz="813" b="1" i="1" dirty="0">
                    <a:solidFill>
                      <a:srgbClr val="000000"/>
                    </a:solidFill>
                  </a:rPr>
                  <a:t>2.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endParaRPr lang="ru-RU" sz="813" b="1" i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7" name="Rectangle 223"/>
            <p:cNvSpPr/>
            <p:nvPr/>
          </p:nvSpPr>
          <p:spPr>
            <a:xfrm>
              <a:off x="2619855" y="2069681"/>
              <a:ext cx="809602" cy="70614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Подготовка проекта резолюции и передача 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док-та главе</a:t>
              </a:r>
            </a:p>
          </p:txBody>
        </p:sp>
      </p:grpSp>
      <p:sp>
        <p:nvSpPr>
          <p:cNvPr id="173" name="Right Arrow 225"/>
          <p:cNvSpPr>
            <a:spLocks/>
          </p:cNvSpPr>
          <p:nvPr/>
        </p:nvSpPr>
        <p:spPr>
          <a:xfrm>
            <a:off x="2431332" y="1957852"/>
            <a:ext cx="157608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78" name="Right Arrow 225"/>
          <p:cNvSpPr>
            <a:spLocks/>
          </p:cNvSpPr>
          <p:nvPr/>
        </p:nvSpPr>
        <p:spPr>
          <a:xfrm>
            <a:off x="1543962" y="1924454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324664" y="1518014"/>
            <a:ext cx="744461" cy="1547968"/>
            <a:chOff x="7626171" y="1313776"/>
            <a:chExt cx="729641" cy="1387949"/>
          </a:xfrm>
        </p:grpSpPr>
        <p:sp>
          <p:nvSpPr>
            <p:cNvPr id="179" name="Rectangle 216"/>
            <p:cNvSpPr/>
            <p:nvPr/>
          </p:nvSpPr>
          <p:spPr>
            <a:xfrm>
              <a:off x="7626171" y="1318824"/>
              <a:ext cx="729641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</a:t>
              </a:r>
              <a:r>
                <a:rPr lang="ru-RU" sz="813" dirty="0" err="1">
                  <a:solidFill>
                    <a:srgbClr val="FFFFFF"/>
                  </a:solidFill>
                </a:rPr>
                <a:t>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80" name="Прямоугольник 179"/>
            <p:cNvSpPr/>
            <p:nvPr/>
          </p:nvSpPr>
          <p:spPr>
            <a:xfrm>
              <a:off x="7626171" y="1684599"/>
              <a:ext cx="729641" cy="313360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81" name="Rectangle 41"/>
            <p:cNvSpPr txBox="1">
              <a:spLocks/>
            </p:cNvSpPr>
            <p:nvPr/>
          </p:nvSpPr>
          <p:spPr>
            <a:xfrm>
              <a:off x="7626171" y="1313776"/>
              <a:ext cx="729641" cy="27331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4.</a:t>
              </a:r>
            </a:p>
          </p:txBody>
        </p:sp>
        <p:sp>
          <p:nvSpPr>
            <p:cNvPr id="182" name="Rectangle 223"/>
            <p:cNvSpPr/>
            <p:nvPr/>
          </p:nvSpPr>
          <p:spPr>
            <a:xfrm>
              <a:off x="7626171" y="2010835"/>
              <a:ext cx="729641" cy="69089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Подготовка проекта резолюции </a:t>
              </a:r>
              <a:r>
                <a:rPr lang="ru-RU" sz="813" dirty="0" err="1">
                  <a:solidFill>
                    <a:srgbClr val="000000"/>
                  </a:solidFill>
                </a:rPr>
                <a:t>зам.главы</a:t>
              </a:r>
              <a:endParaRPr lang="ru-RU" sz="813" dirty="0">
                <a:solidFill>
                  <a:srgbClr val="000000"/>
                </a:solidFill>
              </a:endParaRPr>
            </a:p>
          </p:txBody>
        </p:sp>
      </p:grpSp>
      <p:sp>
        <p:nvSpPr>
          <p:cNvPr id="183" name="Right Arrow 225"/>
          <p:cNvSpPr>
            <a:spLocks/>
          </p:cNvSpPr>
          <p:nvPr/>
        </p:nvSpPr>
        <p:spPr>
          <a:xfrm>
            <a:off x="6857006" y="1981867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5211839" y="1516864"/>
            <a:ext cx="783650" cy="1549117"/>
            <a:chOff x="242931" y="2813689"/>
            <a:chExt cx="867100" cy="1407062"/>
          </a:xfrm>
        </p:grpSpPr>
        <p:sp>
          <p:nvSpPr>
            <p:cNvPr id="185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242931" y="3186895"/>
              <a:ext cx="867100" cy="312885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Заместитель главы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187" name="Rectangle 41"/>
            <p:cNvSpPr txBox="1">
              <a:spLocks/>
            </p:cNvSpPr>
            <p:nvPr/>
          </p:nvSpPr>
          <p:spPr>
            <a:xfrm>
              <a:off x="242931" y="2826558"/>
              <a:ext cx="823738" cy="285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5.</a:t>
              </a:r>
            </a:p>
          </p:txBody>
        </p:sp>
        <p:sp>
          <p:nvSpPr>
            <p:cNvPr id="188" name="Rectangle 223"/>
            <p:cNvSpPr/>
            <p:nvPr/>
          </p:nvSpPr>
          <p:spPr>
            <a:xfrm>
              <a:off x="242931" y="3525034"/>
              <a:ext cx="823738" cy="695717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Утверждение резолюции</a:t>
              </a:r>
            </a:p>
          </p:txBody>
        </p:sp>
      </p:grpSp>
      <p:sp>
        <p:nvSpPr>
          <p:cNvPr id="191" name="Right Arrow 225"/>
          <p:cNvSpPr>
            <a:spLocks/>
          </p:cNvSpPr>
          <p:nvPr/>
        </p:nvSpPr>
        <p:spPr>
          <a:xfrm>
            <a:off x="3863998" y="4056324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196" name="Right Arrow 225"/>
          <p:cNvSpPr>
            <a:spLocks/>
          </p:cNvSpPr>
          <p:nvPr/>
        </p:nvSpPr>
        <p:spPr>
          <a:xfrm>
            <a:off x="2984832" y="4060835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01" name="Right Arrow 225"/>
          <p:cNvSpPr>
            <a:spLocks/>
          </p:cNvSpPr>
          <p:nvPr/>
        </p:nvSpPr>
        <p:spPr>
          <a:xfrm>
            <a:off x="8691108" y="1957852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11" name="Right Arrow 225"/>
          <p:cNvSpPr>
            <a:spLocks/>
          </p:cNvSpPr>
          <p:nvPr/>
        </p:nvSpPr>
        <p:spPr>
          <a:xfrm>
            <a:off x="4734803" y="4087808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22" name="Right Arrow 225"/>
          <p:cNvSpPr>
            <a:spLocks/>
          </p:cNvSpPr>
          <p:nvPr/>
        </p:nvSpPr>
        <p:spPr>
          <a:xfrm>
            <a:off x="6530477" y="4088142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6983528" y="1544486"/>
            <a:ext cx="792820" cy="1521495"/>
            <a:chOff x="4155892" y="2776460"/>
            <a:chExt cx="877247" cy="1722702"/>
          </a:xfrm>
        </p:grpSpPr>
        <p:sp>
          <p:nvSpPr>
            <p:cNvPr id="207" name="Rectangle 216"/>
            <p:cNvSpPr/>
            <p:nvPr/>
          </p:nvSpPr>
          <p:spPr>
            <a:xfrm>
              <a:off x="4155892" y="2830567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09" name="Rectangle 41"/>
            <p:cNvSpPr txBox="1">
              <a:spLocks/>
            </p:cNvSpPr>
            <p:nvPr/>
          </p:nvSpPr>
          <p:spPr>
            <a:xfrm>
              <a:off x="4155892" y="2776460"/>
              <a:ext cx="877247" cy="3876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7.</a:t>
              </a:r>
            </a:p>
          </p:txBody>
        </p:sp>
        <p:sp>
          <p:nvSpPr>
            <p:cNvPr id="210" name="Rectangle 223"/>
            <p:cNvSpPr/>
            <p:nvPr/>
          </p:nvSpPr>
          <p:spPr>
            <a:xfrm>
              <a:off x="4155892" y="3659433"/>
              <a:ext cx="877247" cy="83972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Подготовка исполнителем ответа заявителю и передача его на визирование</a:t>
              </a:r>
            </a:p>
          </p:txBody>
        </p:sp>
        <p:sp>
          <p:nvSpPr>
            <p:cNvPr id="264" name="Прямоугольник 263"/>
            <p:cNvSpPr/>
            <p:nvPr/>
          </p:nvSpPr>
          <p:spPr>
            <a:xfrm>
              <a:off x="4155892" y="3137447"/>
              <a:ext cx="868300" cy="53454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Сотрудник структурного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подразд</a:t>
              </a: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903341" y="1569797"/>
            <a:ext cx="794378" cy="1496186"/>
            <a:chOff x="6233122" y="2837276"/>
            <a:chExt cx="878970" cy="1655513"/>
          </a:xfrm>
        </p:grpSpPr>
        <p:sp>
          <p:nvSpPr>
            <p:cNvPr id="218" name="Rectangle 216"/>
            <p:cNvSpPr/>
            <p:nvPr/>
          </p:nvSpPr>
          <p:spPr>
            <a:xfrm>
              <a:off x="6234845" y="2837276"/>
              <a:ext cx="877247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20" name="Rectangle 41"/>
            <p:cNvSpPr txBox="1">
              <a:spLocks/>
            </p:cNvSpPr>
            <p:nvPr/>
          </p:nvSpPr>
          <p:spPr>
            <a:xfrm>
              <a:off x="6234845" y="2840665"/>
              <a:ext cx="877247" cy="3130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8.</a:t>
              </a:r>
            </a:p>
          </p:txBody>
        </p:sp>
        <p:sp>
          <p:nvSpPr>
            <p:cNvPr id="221" name="Rectangle 223"/>
            <p:cNvSpPr/>
            <p:nvPr/>
          </p:nvSpPr>
          <p:spPr>
            <a:xfrm>
              <a:off x="6234845" y="3678535"/>
              <a:ext cx="877247" cy="81425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Визирование подготовленного ответа и передача </a:t>
              </a:r>
              <a:r>
                <a:rPr lang="ru-RU" sz="723" dirty="0" err="1">
                  <a:solidFill>
                    <a:srgbClr val="000000"/>
                  </a:solidFill>
                </a:rPr>
                <a:t>зам.главы</a:t>
              </a:r>
              <a:r>
                <a:rPr lang="ru-RU" sz="723" dirty="0">
                  <a:solidFill>
                    <a:srgbClr val="000000"/>
                  </a:solidFill>
                </a:rPr>
                <a:t> адм.</a:t>
              </a:r>
            </a:p>
          </p:txBody>
        </p:sp>
        <p:sp>
          <p:nvSpPr>
            <p:cNvPr id="268" name="Прямоугольник 267"/>
            <p:cNvSpPr/>
            <p:nvPr/>
          </p:nvSpPr>
          <p:spPr>
            <a:xfrm>
              <a:off x="6233122" y="3144156"/>
              <a:ext cx="877247" cy="475480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Зам.начальника</a:t>
              </a: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управления (</a:t>
              </a:r>
              <a:r>
                <a:rPr lang="ru-RU" sz="72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нач.отдела</a:t>
              </a: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)</a:t>
              </a:r>
              <a:endParaRPr lang="ru-RU" sz="723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0" name="Группа 249"/>
          <p:cNvGrpSpPr/>
          <p:nvPr/>
        </p:nvGrpSpPr>
        <p:grpSpPr>
          <a:xfrm>
            <a:off x="2214106" y="3706209"/>
            <a:ext cx="760921" cy="1557589"/>
            <a:chOff x="1213279" y="4339511"/>
            <a:chExt cx="841951" cy="1597346"/>
          </a:xfrm>
        </p:grpSpPr>
        <p:sp>
          <p:nvSpPr>
            <p:cNvPr id="280" name="Rectangle 216"/>
            <p:cNvSpPr/>
            <p:nvPr/>
          </p:nvSpPr>
          <p:spPr>
            <a:xfrm>
              <a:off x="1218139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81" name="Прямоугольник 280"/>
            <p:cNvSpPr/>
            <p:nvPr/>
          </p:nvSpPr>
          <p:spPr>
            <a:xfrm>
              <a:off x="1231491" y="4669943"/>
              <a:ext cx="823739" cy="35326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Зам.главы</a:t>
              </a: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админ.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82" name="Rectangle 41"/>
            <p:cNvSpPr txBox="1">
              <a:spLocks/>
            </p:cNvSpPr>
            <p:nvPr/>
          </p:nvSpPr>
          <p:spPr>
            <a:xfrm>
              <a:off x="1218139" y="434289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9.</a:t>
              </a:r>
            </a:p>
          </p:txBody>
        </p:sp>
        <p:sp>
          <p:nvSpPr>
            <p:cNvPr id="283" name="Rectangle 223"/>
            <p:cNvSpPr/>
            <p:nvPr/>
          </p:nvSpPr>
          <p:spPr>
            <a:xfrm>
              <a:off x="1213279" y="5132863"/>
              <a:ext cx="828598" cy="80399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Визирование (подписание) и передача ответа на подпись главе </a:t>
              </a:r>
            </a:p>
          </p:txBody>
        </p:sp>
      </p:grpSp>
      <p:grpSp>
        <p:nvGrpSpPr>
          <p:cNvPr id="247" name="Группа 246"/>
          <p:cNvGrpSpPr/>
          <p:nvPr/>
        </p:nvGrpSpPr>
        <p:grpSpPr>
          <a:xfrm>
            <a:off x="3074884" y="3704002"/>
            <a:ext cx="818344" cy="1559794"/>
            <a:chOff x="3108955" y="4339511"/>
            <a:chExt cx="905489" cy="1359924"/>
          </a:xfrm>
        </p:grpSpPr>
        <p:sp>
          <p:nvSpPr>
            <p:cNvPr id="290" name="Rectangle 216"/>
            <p:cNvSpPr/>
            <p:nvPr/>
          </p:nvSpPr>
          <p:spPr>
            <a:xfrm>
              <a:off x="3149831" y="433951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91" name="Прямоугольник 290"/>
            <p:cNvSpPr/>
            <p:nvPr/>
          </p:nvSpPr>
          <p:spPr>
            <a:xfrm>
              <a:off x="3108955" y="4667759"/>
              <a:ext cx="905489" cy="275692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Глава администрации</a:t>
              </a:r>
              <a:endParaRPr lang="ru-RU" sz="723" i="1" dirty="0">
                <a:solidFill>
                  <a:srgbClr val="000000"/>
                </a:solidFill>
              </a:endParaRPr>
            </a:p>
          </p:txBody>
        </p:sp>
        <p:sp>
          <p:nvSpPr>
            <p:cNvPr id="292" name="Rectangle 41"/>
            <p:cNvSpPr txBox="1">
              <a:spLocks/>
            </p:cNvSpPr>
            <p:nvPr/>
          </p:nvSpPr>
          <p:spPr>
            <a:xfrm>
              <a:off x="3149831" y="4342898"/>
              <a:ext cx="823738" cy="2863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10.</a:t>
              </a:r>
            </a:p>
          </p:txBody>
        </p:sp>
        <p:sp>
          <p:nvSpPr>
            <p:cNvPr id="293" name="Rectangle 223"/>
            <p:cNvSpPr/>
            <p:nvPr/>
          </p:nvSpPr>
          <p:spPr>
            <a:xfrm>
              <a:off x="3149831" y="5019293"/>
              <a:ext cx="823738" cy="68014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Подписание ответа.</a:t>
              </a:r>
            </a:p>
          </p:txBody>
        </p:sp>
      </p:grpSp>
      <p:grpSp>
        <p:nvGrpSpPr>
          <p:cNvPr id="246" name="Группа 245"/>
          <p:cNvGrpSpPr/>
          <p:nvPr/>
        </p:nvGrpSpPr>
        <p:grpSpPr>
          <a:xfrm>
            <a:off x="4000139" y="3704003"/>
            <a:ext cx="744461" cy="1559794"/>
            <a:chOff x="4114085" y="4343400"/>
            <a:chExt cx="823738" cy="1595211"/>
          </a:xfrm>
        </p:grpSpPr>
        <p:sp>
          <p:nvSpPr>
            <p:cNvPr id="295" name="Rectangle 216"/>
            <p:cNvSpPr/>
            <p:nvPr/>
          </p:nvSpPr>
          <p:spPr>
            <a:xfrm>
              <a:off x="4114085" y="4343400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 dirty="0">
                  <a:solidFill>
                    <a:srgbClr val="FFFFFF"/>
                  </a:solidFill>
                </a:rPr>
                <a:t>Менеджер</a:t>
              </a:r>
              <a:r>
                <a:rPr lang="ru-RU" sz="813" dirty="0">
                  <a:solidFill>
                    <a:srgbClr val="FFFFFF"/>
                  </a:solidFill>
                </a:rPr>
                <a:t> </a:t>
              </a:r>
              <a:r>
                <a:rPr lang="ru-RU" sz="813" dirty="0" err="1">
                  <a:solidFill>
                    <a:srgbClr val="FFFFFF"/>
                  </a:solidFill>
                </a:rPr>
                <a:t>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96" name="Прямоугольник 295"/>
            <p:cNvSpPr/>
            <p:nvPr/>
          </p:nvSpPr>
          <p:spPr>
            <a:xfrm>
              <a:off x="4114085" y="4716606"/>
              <a:ext cx="823738" cy="439477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Помощник,</a:t>
              </a:r>
            </a:p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72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723" i="1" dirty="0">
                <a:solidFill>
                  <a:srgbClr val="000000"/>
                </a:solidFill>
              </a:endParaRPr>
            </a:p>
          </p:txBody>
        </p:sp>
        <p:sp>
          <p:nvSpPr>
            <p:cNvPr id="297" name="Rectangle 41"/>
            <p:cNvSpPr txBox="1">
              <a:spLocks/>
            </p:cNvSpPr>
            <p:nvPr/>
          </p:nvSpPr>
          <p:spPr>
            <a:xfrm>
              <a:off x="4114085" y="4346788"/>
              <a:ext cx="823738" cy="33516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11.</a:t>
              </a:r>
            </a:p>
          </p:txBody>
        </p:sp>
        <p:sp>
          <p:nvSpPr>
            <p:cNvPr id="298" name="Rectangle 223"/>
            <p:cNvSpPr/>
            <p:nvPr/>
          </p:nvSpPr>
          <p:spPr>
            <a:xfrm>
              <a:off x="4114085" y="5136752"/>
              <a:ext cx="823738" cy="80185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Распечатка и передача ответа на регистрацию</a:t>
              </a:r>
            </a:p>
          </p:txBody>
        </p:sp>
      </p:grpSp>
      <p:grpSp>
        <p:nvGrpSpPr>
          <p:cNvPr id="245" name="Группа 244"/>
          <p:cNvGrpSpPr/>
          <p:nvPr/>
        </p:nvGrpSpPr>
        <p:grpSpPr>
          <a:xfrm>
            <a:off x="4890572" y="3716594"/>
            <a:ext cx="744461" cy="1547201"/>
            <a:chOff x="5077801" y="4350994"/>
            <a:chExt cx="823738" cy="1359924"/>
          </a:xfrm>
        </p:grpSpPr>
        <p:sp>
          <p:nvSpPr>
            <p:cNvPr id="300" name="Rectangle 216"/>
            <p:cNvSpPr/>
            <p:nvPr/>
          </p:nvSpPr>
          <p:spPr>
            <a:xfrm>
              <a:off x="5077801" y="4350994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301" name="Прямоугольник 300"/>
            <p:cNvSpPr/>
            <p:nvPr/>
          </p:nvSpPr>
          <p:spPr>
            <a:xfrm>
              <a:off x="5077801" y="4724199"/>
              <a:ext cx="823738" cy="302778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302" name="Rectangle 41"/>
            <p:cNvSpPr txBox="1">
              <a:spLocks/>
            </p:cNvSpPr>
            <p:nvPr/>
          </p:nvSpPr>
          <p:spPr>
            <a:xfrm>
              <a:off x="5077801" y="4354381"/>
              <a:ext cx="823738" cy="28506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12.</a:t>
              </a:r>
            </a:p>
          </p:txBody>
        </p:sp>
        <p:sp>
          <p:nvSpPr>
            <p:cNvPr id="303" name="Rectangle 223"/>
            <p:cNvSpPr/>
            <p:nvPr/>
          </p:nvSpPr>
          <p:spPr>
            <a:xfrm>
              <a:off x="5077801" y="5025241"/>
              <a:ext cx="823738" cy="685677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Регистрация ответа</a:t>
              </a:r>
            </a:p>
          </p:txBody>
        </p:sp>
      </p:grpSp>
      <p:sp>
        <p:nvSpPr>
          <p:cNvPr id="304" name="Right Arrow 225"/>
          <p:cNvSpPr>
            <a:spLocks/>
          </p:cNvSpPr>
          <p:nvPr/>
        </p:nvSpPr>
        <p:spPr>
          <a:xfrm>
            <a:off x="7775277" y="1980753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44" name="Группа 243"/>
          <p:cNvGrpSpPr/>
          <p:nvPr/>
        </p:nvGrpSpPr>
        <p:grpSpPr>
          <a:xfrm>
            <a:off x="5783844" y="3725034"/>
            <a:ext cx="744461" cy="1525652"/>
            <a:chOff x="6053009" y="4343400"/>
            <a:chExt cx="823738" cy="1359925"/>
          </a:xfrm>
        </p:grpSpPr>
        <p:sp>
          <p:nvSpPr>
            <p:cNvPr id="305" name="Rectangle 216"/>
            <p:cNvSpPr/>
            <p:nvPr/>
          </p:nvSpPr>
          <p:spPr>
            <a:xfrm>
              <a:off x="6053009" y="4343400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306" name="Прямоугольник 305"/>
            <p:cNvSpPr/>
            <p:nvPr/>
          </p:nvSpPr>
          <p:spPr>
            <a:xfrm>
              <a:off x="6053009" y="4716606"/>
              <a:ext cx="823738" cy="307054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307" name="Rectangle 41"/>
            <p:cNvSpPr txBox="1">
              <a:spLocks/>
            </p:cNvSpPr>
            <p:nvPr/>
          </p:nvSpPr>
          <p:spPr>
            <a:xfrm>
              <a:off x="6053009" y="4346788"/>
              <a:ext cx="823738" cy="2959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13.</a:t>
              </a:r>
            </a:p>
          </p:txBody>
        </p:sp>
        <p:sp>
          <p:nvSpPr>
            <p:cNvPr id="308" name="Rectangle 223"/>
            <p:cNvSpPr/>
            <p:nvPr/>
          </p:nvSpPr>
          <p:spPr>
            <a:xfrm>
              <a:off x="6053009" y="5019648"/>
              <a:ext cx="823738" cy="683677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Передача ответа на </a:t>
              </a:r>
              <a:r>
                <a:rPr lang="ru-RU" sz="723" dirty="0" err="1">
                  <a:solidFill>
                    <a:srgbClr val="000000"/>
                  </a:solidFill>
                </a:rPr>
                <a:t>экспедиц</a:t>
              </a:r>
              <a:r>
                <a:rPr lang="ru-RU" sz="723" dirty="0">
                  <a:solidFill>
                    <a:srgbClr val="000000"/>
                  </a:solidFill>
                </a:rPr>
                <a:t>. обработку</a:t>
              </a:r>
            </a:p>
          </p:txBody>
        </p:sp>
      </p:grpSp>
      <p:grpSp>
        <p:nvGrpSpPr>
          <p:cNvPr id="184" name="Группа 183"/>
          <p:cNvGrpSpPr/>
          <p:nvPr/>
        </p:nvGrpSpPr>
        <p:grpSpPr>
          <a:xfrm>
            <a:off x="3428330" y="1518014"/>
            <a:ext cx="807058" cy="1547968"/>
            <a:chOff x="3306260" y="1323809"/>
            <a:chExt cx="790992" cy="1389006"/>
          </a:xfrm>
        </p:grpSpPr>
        <p:sp>
          <p:nvSpPr>
            <p:cNvPr id="189" name="Rectangle 216"/>
            <p:cNvSpPr/>
            <p:nvPr/>
          </p:nvSpPr>
          <p:spPr>
            <a:xfrm>
              <a:off x="3316708" y="1323809"/>
              <a:ext cx="729249" cy="13216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190" name="Прямоугольник 189"/>
            <p:cNvSpPr/>
            <p:nvPr/>
          </p:nvSpPr>
          <p:spPr>
            <a:xfrm>
              <a:off x="3306260" y="1689584"/>
              <a:ext cx="790992" cy="288238"/>
            </a:xfrm>
            <a:prstGeom prst="rect">
              <a:avLst/>
            </a:prstGeom>
          </p:spPr>
          <p:txBody>
            <a:bodyPr wrap="square" lIns="32536" rIns="3253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Глава                администрации</a:t>
              </a:r>
              <a:endParaRPr lang="ru-RU" sz="723" i="1" dirty="0">
                <a:solidFill>
                  <a:srgbClr val="000000"/>
                </a:solidFill>
              </a:endParaRPr>
            </a:p>
          </p:txBody>
        </p:sp>
        <p:sp>
          <p:nvSpPr>
            <p:cNvPr id="208" name="Rectangle 41"/>
            <p:cNvSpPr txBox="1">
              <a:spLocks/>
            </p:cNvSpPr>
            <p:nvPr/>
          </p:nvSpPr>
          <p:spPr>
            <a:xfrm>
              <a:off x="3316708" y="1323809"/>
              <a:ext cx="729249" cy="2701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5070" tIns="32536" rIns="32536" bIns="3253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3.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13" name="Rectangle 223"/>
            <p:cNvSpPr/>
            <p:nvPr/>
          </p:nvSpPr>
          <p:spPr>
            <a:xfrm>
              <a:off x="3316708" y="2021398"/>
              <a:ext cx="729249" cy="691417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536" tIns="32536" rIns="32536" bIns="3253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Утверждение резолюции</a:t>
              </a:r>
            </a:p>
          </p:txBody>
        </p:sp>
      </p:grpSp>
      <p:sp>
        <p:nvSpPr>
          <p:cNvPr id="219" name="Right Arrow 225"/>
          <p:cNvSpPr>
            <a:spLocks/>
          </p:cNvSpPr>
          <p:nvPr/>
        </p:nvSpPr>
        <p:spPr>
          <a:xfrm>
            <a:off x="4197738" y="1965331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252" name="Группа 251"/>
          <p:cNvGrpSpPr/>
          <p:nvPr/>
        </p:nvGrpSpPr>
        <p:grpSpPr>
          <a:xfrm>
            <a:off x="6108250" y="1527296"/>
            <a:ext cx="783650" cy="1538685"/>
            <a:chOff x="242930" y="2813689"/>
            <a:chExt cx="867100" cy="1395518"/>
          </a:xfrm>
        </p:grpSpPr>
        <p:sp>
          <p:nvSpPr>
            <p:cNvPr id="253" name="Rectangle 216"/>
            <p:cNvSpPr/>
            <p:nvPr/>
          </p:nvSpPr>
          <p:spPr>
            <a:xfrm>
              <a:off x="242931" y="2813689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54" name="Прямоугольник 253"/>
            <p:cNvSpPr/>
            <p:nvPr/>
          </p:nvSpPr>
          <p:spPr>
            <a:xfrm>
              <a:off x="242930" y="3155134"/>
              <a:ext cx="867100" cy="389736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723" dirty="0">
                  <a:solidFill>
                    <a:srgbClr val="000000"/>
                  </a:solidFill>
                </a:rPr>
                <a:t>зам. нач. управления (нач. отдела)</a:t>
              </a:r>
              <a:endParaRPr lang="ru-RU" sz="723" i="1" dirty="0">
                <a:solidFill>
                  <a:srgbClr val="000000"/>
                </a:solidFill>
              </a:endParaRPr>
            </a:p>
          </p:txBody>
        </p:sp>
        <p:sp>
          <p:nvSpPr>
            <p:cNvPr id="255" name="Rectangle 41"/>
            <p:cNvSpPr txBox="1">
              <a:spLocks/>
            </p:cNvSpPr>
            <p:nvPr/>
          </p:nvSpPr>
          <p:spPr>
            <a:xfrm>
              <a:off x="242931" y="2829280"/>
              <a:ext cx="823738" cy="27252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6.</a:t>
              </a:r>
            </a:p>
          </p:txBody>
        </p:sp>
        <p:sp>
          <p:nvSpPr>
            <p:cNvPr id="256" name="Rectangle 223"/>
            <p:cNvSpPr/>
            <p:nvPr/>
          </p:nvSpPr>
          <p:spPr>
            <a:xfrm>
              <a:off x="242930" y="3540047"/>
              <a:ext cx="823739" cy="66916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>
                  <a:solidFill>
                    <a:srgbClr val="000000"/>
                  </a:solidFill>
                </a:rPr>
                <a:t>Резолюция</a:t>
              </a:r>
            </a:p>
          </p:txBody>
        </p:sp>
      </p:grpSp>
      <p:sp>
        <p:nvSpPr>
          <p:cNvPr id="259" name="Right Arrow 225"/>
          <p:cNvSpPr>
            <a:spLocks/>
          </p:cNvSpPr>
          <p:nvPr/>
        </p:nvSpPr>
        <p:spPr>
          <a:xfrm>
            <a:off x="2105215" y="4044768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60" name="Right Arrow 225"/>
          <p:cNvSpPr>
            <a:spLocks/>
          </p:cNvSpPr>
          <p:nvPr/>
        </p:nvSpPr>
        <p:spPr>
          <a:xfrm>
            <a:off x="5069126" y="1964710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216" name="Right Arrow 225"/>
          <p:cNvSpPr>
            <a:spLocks/>
          </p:cNvSpPr>
          <p:nvPr/>
        </p:nvSpPr>
        <p:spPr>
          <a:xfrm>
            <a:off x="5635032" y="4076336"/>
            <a:ext cx="135244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401" name="Группа 400"/>
          <p:cNvGrpSpPr/>
          <p:nvPr/>
        </p:nvGrpSpPr>
        <p:grpSpPr>
          <a:xfrm>
            <a:off x="6687176" y="3711762"/>
            <a:ext cx="744461" cy="1526100"/>
            <a:chOff x="6062014" y="4593441"/>
            <a:chExt cx="823738" cy="1359925"/>
          </a:xfrm>
        </p:grpSpPr>
        <p:sp>
          <p:nvSpPr>
            <p:cNvPr id="262" name="Rectangle 216"/>
            <p:cNvSpPr/>
            <p:nvPr/>
          </p:nvSpPr>
          <p:spPr>
            <a:xfrm>
              <a:off x="6062014" y="4593441"/>
              <a:ext cx="823738" cy="13484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8333" tIns="44166" rIns="88333" bIns="4416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b="1">
                  <a:solidFill>
                    <a:srgbClr val="FFFFFF"/>
                  </a:solidFill>
                </a:rPr>
                <a:t>Менеджер</a:t>
              </a:r>
              <a:r>
                <a:rPr lang="ru-RU" sz="813">
                  <a:solidFill>
                    <a:srgbClr val="FFFFFF"/>
                  </a:solidFill>
                </a:rPr>
                <a:t> УДРиИТ</a:t>
              </a:r>
              <a:endParaRPr lang="en-US" sz="813" dirty="0">
                <a:solidFill>
                  <a:srgbClr val="000000"/>
                </a:solidFill>
              </a:endParaRPr>
            </a:p>
          </p:txBody>
        </p:sp>
        <p:sp>
          <p:nvSpPr>
            <p:cNvPr id="263" name="Прямоугольник 262"/>
            <p:cNvSpPr/>
            <p:nvPr/>
          </p:nvSpPr>
          <p:spPr>
            <a:xfrm>
              <a:off x="6062014" y="4966647"/>
              <a:ext cx="823738" cy="306964"/>
            </a:xfrm>
            <a:prstGeom prst="rect">
              <a:avLst/>
            </a:prstGeom>
          </p:spPr>
          <p:txBody>
            <a:bodyPr wrap="square" lIns="34776" tIns="44166" rIns="34776" bIns="44166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i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Менеджер </a:t>
              </a:r>
              <a:r>
                <a:rPr lang="ru-RU" sz="813" i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УДРиИТ</a:t>
              </a:r>
              <a:endParaRPr lang="ru-RU" sz="813" i="1" dirty="0">
                <a:solidFill>
                  <a:srgbClr val="000000"/>
                </a:solidFill>
              </a:endParaRPr>
            </a:p>
          </p:txBody>
        </p:sp>
        <p:sp>
          <p:nvSpPr>
            <p:cNvPr id="265" name="Rectangle 41"/>
            <p:cNvSpPr txBox="1">
              <a:spLocks/>
            </p:cNvSpPr>
            <p:nvPr/>
          </p:nvSpPr>
          <p:spPr>
            <a:xfrm>
              <a:off x="6062014" y="4596829"/>
              <a:ext cx="823738" cy="30365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9555" tIns="34776" rIns="34776" bIns="34776" numCol="1" anchor="ctr" anchorCtr="0" compatLnSpc="1">
              <a:prstTxWarp prst="textNoShape">
                <a:avLst/>
              </a:prstTxWarp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lvl="1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lvl="2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lvl="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lvl="4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ru-RU" sz="813" b="1" i="1" dirty="0">
                  <a:solidFill>
                    <a:srgbClr val="000000"/>
                  </a:solidFill>
                </a:rPr>
                <a:t>14.</a:t>
              </a:r>
            </a:p>
          </p:txBody>
        </p:sp>
        <p:sp>
          <p:nvSpPr>
            <p:cNvPr id="266" name="Rectangle 223"/>
            <p:cNvSpPr/>
            <p:nvPr/>
          </p:nvSpPr>
          <p:spPr>
            <a:xfrm>
              <a:off x="6062014" y="5267688"/>
              <a:ext cx="823738" cy="68567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776" tIns="34776" rIns="34776" bIns="34776" rtlCol="0" anchor="ctr"/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13" dirty="0" err="1">
                  <a:solidFill>
                    <a:srgbClr val="000000"/>
                  </a:solidFill>
                </a:rPr>
                <a:t>Экспедици-онная</a:t>
              </a:r>
              <a:r>
                <a:rPr lang="ru-RU" sz="813" dirty="0">
                  <a:solidFill>
                    <a:srgbClr val="000000"/>
                  </a:solidFill>
                </a:rPr>
                <a:t> обработка</a:t>
              </a:r>
            </a:p>
          </p:txBody>
        </p:sp>
      </p:grpSp>
      <p:sp>
        <p:nvSpPr>
          <p:cNvPr id="269" name="Rectangle 41"/>
          <p:cNvSpPr txBox="1">
            <a:spLocks/>
          </p:cNvSpPr>
          <p:nvPr/>
        </p:nvSpPr>
        <p:spPr>
          <a:xfrm>
            <a:off x="7565942" y="3680468"/>
            <a:ext cx="439772" cy="15833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34776" tIns="34776" rIns="34776" bIns="34776" numCol="1" anchor="ctr" anchorCtr="1" compatLnSpc="1">
            <a:prstTxWarp prst="textNoShape">
              <a:avLst/>
            </a:prstTxWarp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94" b="1" i="1" dirty="0">
                <a:solidFill>
                  <a:srgbClr val="000000"/>
                </a:solidFill>
              </a:rPr>
              <a:t>Выход процесса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37377" y="1218972"/>
            <a:ext cx="545341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4595444" y="1202126"/>
            <a:ext cx="590255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endParaRPr lang="ru-RU" sz="813" dirty="0">
              <a:solidFill>
                <a:srgbClr val="000000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2153685" y="3417119"/>
            <a:ext cx="811834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18-19-й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r>
              <a:rPr lang="ru-RU" sz="813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41" name="Шестиугольник 98"/>
          <p:cNvSpPr>
            <a:spLocks/>
          </p:cNvSpPr>
          <p:nvPr/>
        </p:nvSpPr>
        <p:spPr>
          <a:xfrm>
            <a:off x="3583819" y="2230764"/>
            <a:ext cx="458506" cy="138520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42" name="Шестиугольник 98"/>
          <p:cNvSpPr>
            <a:spLocks/>
          </p:cNvSpPr>
          <p:nvPr/>
        </p:nvSpPr>
        <p:spPr>
          <a:xfrm>
            <a:off x="5369564" y="2242208"/>
            <a:ext cx="468201" cy="127077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63" name="Шестиугольник 98"/>
          <p:cNvSpPr>
            <a:spLocks/>
          </p:cNvSpPr>
          <p:nvPr/>
        </p:nvSpPr>
        <p:spPr>
          <a:xfrm>
            <a:off x="2357045" y="4380619"/>
            <a:ext cx="423752" cy="13045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64" name="Шестиугольник 98"/>
          <p:cNvSpPr>
            <a:spLocks/>
          </p:cNvSpPr>
          <p:nvPr/>
        </p:nvSpPr>
        <p:spPr>
          <a:xfrm>
            <a:off x="3259697" y="4414511"/>
            <a:ext cx="423752" cy="13045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endParaRPr lang="ru-RU" sz="904" b="1" dirty="0">
              <a:solidFill>
                <a:srgbClr val="FFFFFF"/>
              </a:solidFill>
            </a:endParaRPr>
          </a:p>
        </p:txBody>
      </p:sp>
      <p:sp>
        <p:nvSpPr>
          <p:cNvPr id="365" name="Шестиугольник 98"/>
          <p:cNvSpPr>
            <a:spLocks/>
          </p:cNvSpPr>
          <p:nvPr/>
        </p:nvSpPr>
        <p:spPr>
          <a:xfrm>
            <a:off x="4860468" y="4468399"/>
            <a:ext cx="2579563" cy="11196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r>
              <a:rPr lang="ru-RU" sz="904" b="1" dirty="0">
                <a:solidFill>
                  <a:srgbClr val="FFFFFF"/>
                </a:solidFill>
              </a:rPr>
              <a:t>- 3</a:t>
            </a:r>
          </a:p>
        </p:txBody>
      </p:sp>
      <p:grpSp>
        <p:nvGrpSpPr>
          <p:cNvPr id="412" name="Группа 411"/>
          <p:cNvGrpSpPr/>
          <p:nvPr/>
        </p:nvGrpSpPr>
        <p:grpSpPr>
          <a:xfrm>
            <a:off x="5227520" y="3625735"/>
            <a:ext cx="1938666" cy="95996"/>
            <a:chOff x="6086827" y="2843455"/>
            <a:chExt cx="461207" cy="108000"/>
          </a:xfrm>
        </p:grpSpPr>
        <p:cxnSp>
          <p:nvCxnSpPr>
            <p:cNvPr id="368" name="Прямая соединительная линия 367"/>
            <p:cNvCxnSpPr/>
            <p:nvPr/>
          </p:nvCxnSpPr>
          <p:spPr>
            <a:xfrm flipV="1">
              <a:off x="6086827" y="2843455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6548034" y="2843455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>
              <a:off x="6086827" y="2843455"/>
              <a:ext cx="46120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6" name="Right Arrow 225"/>
          <p:cNvSpPr>
            <a:spLocks/>
          </p:cNvSpPr>
          <p:nvPr/>
        </p:nvSpPr>
        <p:spPr>
          <a:xfrm>
            <a:off x="5957795" y="1964710"/>
            <a:ext cx="15244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1537" dirty="0">
              <a:solidFill>
                <a:srgbClr val="000000"/>
              </a:solidFill>
            </a:endParaRPr>
          </a:p>
        </p:txBody>
      </p:sp>
      <p:sp>
        <p:nvSpPr>
          <p:cNvPr id="386" name="TextBox 385"/>
          <p:cNvSpPr txBox="1"/>
          <p:nvPr/>
        </p:nvSpPr>
        <p:spPr>
          <a:xfrm>
            <a:off x="5729070" y="3417119"/>
            <a:ext cx="861517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20-22-й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r>
              <a:rPr lang="ru-RU" sz="813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03" name="Right Arrow 225"/>
          <p:cNvSpPr>
            <a:spLocks/>
          </p:cNvSpPr>
          <p:nvPr/>
        </p:nvSpPr>
        <p:spPr>
          <a:xfrm>
            <a:off x="7438950" y="4066126"/>
            <a:ext cx="126993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grpSp>
        <p:nvGrpSpPr>
          <p:cNvPr id="404" name="Группа 403"/>
          <p:cNvGrpSpPr/>
          <p:nvPr/>
        </p:nvGrpSpPr>
        <p:grpSpPr>
          <a:xfrm>
            <a:off x="3397780" y="3579109"/>
            <a:ext cx="1136898" cy="101748"/>
            <a:chOff x="-1278068" y="860562"/>
            <a:chExt cx="1037400" cy="108000"/>
          </a:xfrm>
        </p:grpSpPr>
        <p:cxnSp>
          <p:nvCxnSpPr>
            <p:cNvPr id="405" name="Прямая соединительная линия 404"/>
            <p:cNvCxnSpPr/>
            <p:nvPr/>
          </p:nvCxnSpPr>
          <p:spPr>
            <a:xfrm flipV="1">
              <a:off x="-1272742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6" name="Прямая соединительная линия 405"/>
            <p:cNvCxnSpPr/>
            <p:nvPr/>
          </p:nvCxnSpPr>
          <p:spPr>
            <a:xfrm flipV="1">
              <a:off x="-240668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/>
            <p:cNvCxnSpPr/>
            <p:nvPr/>
          </p:nvCxnSpPr>
          <p:spPr>
            <a:xfrm>
              <a:off x="-1278068" y="860914"/>
              <a:ext cx="103136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8" name="Группа 407"/>
          <p:cNvGrpSpPr/>
          <p:nvPr/>
        </p:nvGrpSpPr>
        <p:grpSpPr>
          <a:xfrm>
            <a:off x="7141769" y="1402513"/>
            <a:ext cx="460972" cy="156278"/>
            <a:chOff x="-1278068" y="860562"/>
            <a:chExt cx="1037400" cy="108000"/>
          </a:xfrm>
        </p:grpSpPr>
        <p:cxnSp>
          <p:nvCxnSpPr>
            <p:cNvPr id="409" name="Прямая соединительная линия 408"/>
            <p:cNvCxnSpPr/>
            <p:nvPr/>
          </p:nvCxnSpPr>
          <p:spPr>
            <a:xfrm flipV="1">
              <a:off x="-1272742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" name="Прямая соединительная линия 409"/>
            <p:cNvCxnSpPr/>
            <p:nvPr/>
          </p:nvCxnSpPr>
          <p:spPr>
            <a:xfrm flipV="1">
              <a:off x="-240668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>
              <a:off x="-1278068" y="860914"/>
              <a:ext cx="103136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3" name="TextBox 412"/>
          <p:cNvSpPr txBox="1"/>
          <p:nvPr/>
        </p:nvSpPr>
        <p:spPr>
          <a:xfrm>
            <a:off x="3438990" y="3417119"/>
            <a:ext cx="899897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19-20-й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r>
              <a:rPr lang="ru-RU" sz="813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414" name="Группа 413"/>
          <p:cNvGrpSpPr/>
          <p:nvPr/>
        </p:nvGrpSpPr>
        <p:grpSpPr>
          <a:xfrm>
            <a:off x="2412709" y="3592110"/>
            <a:ext cx="420799" cy="75745"/>
            <a:chOff x="-1278068" y="860562"/>
            <a:chExt cx="1037400" cy="108000"/>
          </a:xfrm>
        </p:grpSpPr>
        <p:cxnSp>
          <p:nvCxnSpPr>
            <p:cNvPr id="415" name="Прямая соединительная линия 414"/>
            <p:cNvCxnSpPr/>
            <p:nvPr/>
          </p:nvCxnSpPr>
          <p:spPr>
            <a:xfrm flipV="1">
              <a:off x="-1272742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6" name="Прямая соединительная линия 415"/>
            <p:cNvCxnSpPr/>
            <p:nvPr/>
          </p:nvCxnSpPr>
          <p:spPr>
            <a:xfrm flipV="1">
              <a:off x="-240668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7" name="Прямая соединительная линия 416"/>
            <p:cNvCxnSpPr/>
            <p:nvPr/>
          </p:nvCxnSpPr>
          <p:spPr>
            <a:xfrm>
              <a:off x="-1278068" y="860914"/>
              <a:ext cx="103136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3" name="Группа 422"/>
          <p:cNvGrpSpPr/>
          <p:nvPr/>
        </p:nvGrpSpPr>
        <p:grpSpPr>
          <a:xfrm>
            <a:off x="7902269" y="1382350"/>
            <a:ext cx="672596" cy="241782"/>
            <a:chOff x="-1278068" y="860562"/>
            <a:chExt cx="1037400" cy="108000"/>
          </a:xfrm>
        </p:grpSpPr>
        <p:cxnSp>
          <p:nvCxnSpPr>
            <p:cNvPr id="424" name="Прямая соединительная линия 423"/>
            <p:cNvCxnSpPr/>
            <p:nvPr/>
          </p:nvCxnSpPr>
          <p:spPr>
            <a:xfrm flipV="1">
              <a:off x="-1272742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5" name="Прямая соединительная линия 424"/>
            <p:cNvCxnSpPr/>
            <p:nvPr/>
          </p:nvCxnSpPr>
          <p:spPr>
            <a:xfrm flipV="1">
              <a:off x="-240668" y="860562"/>
              <a:ext cx="0" cy="10800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6" name="Прямая соединительная линия 425"/>
            <p:cNvCxnSpPr/>
            <p:nvPr/>
          </p:nvCxnSpPr>
          <p:spPr>
            <a:xfrm>
              <a:off x="-1278068" y="860914"/>
              <a:ext cx="103136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2" name="TextBox 431"/>
          <p:cNvSpPr txBox="1"/>
          <p:nvPr/>
        </p:nvSpPr>
        <p:spPr>
          <a:xfrm>
            <a:off x="8005714" y="1206630"/>
            <a:ext cx="812385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17-18-й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r>
              <a:rPr lang="ru-RU" sz="813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34" name="TextBox 433"/>
          <p:cNvSpPr txBox="1"/>
          <p:nvPr/>
        </p:nvSpPr>
        <p:spPr>
          <a:xfrm>
            <a:off x="7033571" y="1206630"/>
            <a:ext cx="734690" cy="22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813" dirty="0">
                <a:solidFill>
                  <a:srgbClr val="000000"/>
                </a:solidFill>
              </a:rPr>
              <a:t>2-17-й </a:t>
            </a:r>
            <a:r>
              <a:rPr lang="ru-RU" sz="813" dirty="0" err="1">
                <a:solidFill>
                  <a:srgbClr val="000000"/>
                </a:solidFill>
              </a:rPr>
              <a:t>р.д</a:t>
            </a:r>
            <a:r>
              <a:rPr lang="ru-RU" sz="813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436" name="Прямая соединительная линия 435"/>
          <p:cNvCxnSpPr/>
          <p:nvPr/>
        </p:nvCxnSpPr>
        <p:spPr>
          <a:xfrm flipV="1">
            <a:off x="1989540" y="1404482"/>
            <a:ext cx="0" cy="14000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8" name="Прямая соединительная линия 437"/>
          <p:cNvCxnSpPr/>
          <p:nvPr/>
        </p:nvCxnSpPr>
        <p:spPr>
          <a:xfrm>
            <a:off x="1989541" y="1404939"/>
            <a:ext cx="5181959" cy="178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5" name="Прямая соединительная линия 444"/>
          <p:cNvCxnSpPr/>
          <p:nvPr/>
        </p:nvCxnSpPr>
        <p:spPr>
          <a:xfrm flipH="1">
            <a:off x="3798504" y="1390353"/>
            <a:ext cx="2057" cy="12651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4" name="Овал 453"/>
          <p:cNvSpPr/>
          <p:nvPr/>
        </p:nvSpPr>
        <p:spPr>
          <a:xfrm>
            <a:off x="3950376" y="6116335"/>
            <a:ext cx="336579" cy="273823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994" b="1" dirty="0">
                <a:solidFill>
                  <a:srgbClr val="FFFFFF"/>
                </a:solidFill>
              </a:rPr>
              <a:t>№</a:t>
            </a:r>
          </a:p>
        </p:txBody>
      </p:sp>
      <p:sp>
        <p:nvSpPr>
          <p:cNvPr id="458" name="Овал 457"/>
          <p:cNvSpPr/>
          <p:nvPr/>
        </p:nvSpPr>
        <p:spPr>
          <a:xfrm>
            <a:off x="3119371" y="5555271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59" name="Rectangle 63"/>
          <p:cNvSpPr txBox="1"/>
          <p:nvPr/>
        </p:nvSpPr>
        <p:spPr>
          <a:xfrm>
            <a:off x="3427038" y="5578449"/>
            <a:ext cx="4073069" cy="14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Увеличение пользователей в системе электронного документооборота</a:t>
            </a:r>
          </a:p>
        </p:txBody>
      </p:sp>
      <p:sp>
        <p:nvSpPr>
          <p:cNvPr id="460" name="Овал 459"/>
          <p:cNvSpPr/>
          <p:nvPr/>
        </p:nvSpPr>
        <p:spPr>
          <a:xfrm>
            <a:off x="570083" y="5570608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61" name="Овал 460"/>
          <p:cNvSpPr/>
          <p:nvPr/>
        </p:nvSpPr>
        <p:spPr>
          <a:xfrm>
            <a:off x="570085" y="5829633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62" name="Овал 461"/>
          <p:cNvSpPr/>
          <p:nvPr/>
        </p:nvSpPr>
        <p:spPr>
          <a:xfrm>
            <a:off x="6817057" y="5754460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63" name="Овал 462"/>
          <p:cNvSpPr/>
          <p:nvPr/>
        </p:nvSpPr>
        <p:spPr>
          <a:xfrm>
            <a:off x="3119371" y="5798021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64" name="Rectangle 63"/>
          <p:cNvSpPr txBox="1"/>
          <p:nvPr/>
        </p:nvSpPr>
        <p:spPr>
          <a:xfrm>
            <a:off x="3427037" y="5820922"/>
            <a:ext cx="3103439" cy="14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904" dirty="0">
                <a:solidFill>
                  <a:srgbClr val="000000"/>
                </a:solidFill>
              </a:rPr>
              <a:t>Внедрение «мобильной» версии приложения </a:t>
            </a:r>
            <a:r>
              <a:rPr lang="en-US" sz="904" dirty="0" err="1">
                <a:solidFill>
                  <a:srgbClr val="000000"/>
                </a:solidFill>
              </a:rPr>
              <a:t>EOSmobile</a:t>
            </a:r>
            <a:endParaRPr lang="ru-RU" sz="904" dirty="0">
              <a:solidFill>
                <a:srgbClr val="000000"/>
              </a:solidFill>
            </a:endParaRPr>
          </a:p>
        </p:txBody>
      </p:sp>
      <p:sp>
        <p:nvSpPr>
          <p:cNvPr id="466" name="Овал 465"/>
          <p:cNvSpPr/>
          <p:nvPr/>
        </p:nvSpPr>
        <p:spPr>
          <a:xfrm>
            <a:off x="3942766" y="1470588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67" name="Овал 466"/>
          <p:cNvSpPr/>
          <p:nvPr/>
        </p:nvSpPr>
        <p:spPr>
          <a:xfrm>
            <a:off x="1687963" y="1490402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68" name="Овал 467"/>
          <p:cNvSpPr/>
          <p:nvPr/>
        </p:nvSpPr>
        <p:spPr>
          <a:xfrm>
            <a:off x="3428330" y="1469018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69" name="Овал 468"/>
          <p:cNvSpPr/>
          <p:nvPr/>
        </p:nvSpPr>
        <p:spPr>
          <a:xfrm>
            <a:off x="5218658" y="1472937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73" name="Овал 472"/>
          <p:cNvSpPr/>
          <p:nvPr/>
        </p:nvSpPr>
        <p:spPr>
          <a:xfrm>
            <a:off x="2262295" y="3631636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74" name="Овал 473"/>
          <p:cNvSpPr/>
          <p:nvPr/>
        </p:nvSpPr>
        <p:spPr>
          <a:xfrm>
            <a:off x="2457444" y="3617678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75" name="Овал 474"/>
          <p:cNvSpPr/>
          <p:nvPr/>
        </p:nvSpPr>
        <p:spPr>
          <a:xfrm>
            <a:off x="7195437" y="1443236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76" name="Овал 475"/>
          <p:cNvSpPr/>
          <p:nvPr/>
        </p:nvSpPr>
        <p:spPr>
          <a:xfrm>
            <a:off x="6251781" y="1415246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77" name="Овал 476"/>
          <p:cNvSpPr/>
          <p:nvPr/>
        </p:nvSpPr>
        <p:spPr>
          <a:xfrm>
            <a:off x="5447151" y="1402512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78" name="Овал 477"/>
          <p:cNvSpPr/>
          <p:nvPr/>
        </p:nvSpPr>
        <p:spPr>
          <a:xfrm>
            <a:off x="5703986" y="1427588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79" name="Овал 478"/>
          <p:cNvSpPr/>
          <p:nvPr/>
        </p:nvSpPr>
        <p:spPr>
          <a:xfrm>
            <a:off x="3800561" y="1639433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80" name="Овал 479"/>
          <p:cNvSpPr/>
          <p:nvPr/>
        </p:nvSpPr>
        <p:spPr>
          <a:xfrm>
            <a:off x="2738245" y="3728556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82" name="Овал 481"/>
          <p:cNvSpPr/>
          <p:nvPr/>
        </p:nvSpPr>
        <p:spPr>
          <a:xfrm>
            <a:off x="2563505" y="1472937"/>
            <a:ext cx="226197" cy="189260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3" name="Овал 482"/>
          <p:cNvSpPr/>
          <p:nvPr/>
        </p:nvSpPr>
        <p:spPr>
          <a:xfrm>
            <a:off x="6034018" y="1509490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4" name="Овал 483"/>
          <p:cNvSpPr/>
          <p:nvPr/>
        </p:nvSpPr>
        <p:spPr>
          <a:xfrm>
            <a:off x="6973155" y="1512546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5" name="Овал 484"/>
          <p:cNvSpPr/>
          <p:nvPr/>
        </p:nvSpPr>
        <p:spPr>
          <a:xfrm>
            <a:off x="4884322" y="3670968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7" name="Овал 486"/>
          <p:cNvSpPr/>
          <p:nvPr/>
        </p:nvSpPr>
        <p:spPr>
          <a:xfrm>
            <a:off x="6696250" y="3714552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88" name="Овал 487"/>
          <p:cNvSpPr/>
          <p:nvPr/>
        </p:nvSpPr>
        <p:spPr>
          <a:xfrm>
            <a:off x="3570878" y="1617294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89" name="Овал 488"/>
          <p:cNvSpPr/>
          <p:nvPr/>
        </p:nvSpPr>
        <p:spPr>
          <a:xfrm>
            <a:off x="3133262" y="1463018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93" name="Овал 492"/>
          <p:cNvSpPr/>
          <p:nvPr/>
        </p:nvSpPr>
        <p:spPr>
          <a:xfrm>
            <a:off x="8188167" y="1481375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96" name="Овал 495"/>
          <p:cNvSpPr/>
          <p:nvPr/>
        </p:nvSpPr>
        <p:spPr>
          <a:xfrm>
            <a:off x="6579759" y="1406721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97" name="Овал 496"/>
          <p:cNvSpPr/>
          <p:nvPr/>
        </p:nvSpPr>
        <p:spPr>
          <a:xfrm>
            <a:off x="8471420" y="1489097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98" name="Овал 497"/>
          <p:cNvSpPr/>
          <p:nvPr/>
        </p:nvSpPr>
        <p:spPr>
          <a:xfrm>
            <a:off x="7569456" y="1481331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99" name="Овал 498"/>
          <p:cNvSpPr/>
          <p:nvPr/>
        </p:nvSpPr>
        <p:spPr>
          <a:xfrm>
            <a:off x="4338887" y="1447213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00" name="Овал 499"/>
          <p:cNvSpPr/>
          <p:nvPr/>
        </p:nvSpPr>
        <p:spPr>
          <a:xfrm>
            <a:off x="7902270" y="1521361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01" name="Овал 500"/>
          <p:cNvSpPr/>
          <p:nvPr/>
        </p:nvSpPr>
        <p:spPr>
          <a:xfrm>
            <a:off x="2153685" y="3768407"/>
            <a:ext cx="206892" cy="205539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1085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57" name="Right Arrow 225"/>
          <p:cNvSpPr>
            <a:spLocks/>
          </p:cNvSpPr>
          <p:nvPr/>
        </p:nvSpPr>
        <p:spPr>
          <a:xfrm>
            <a:off x="3340153" y="1980753"/>
            <a:ext cx="126926" cy="305384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333" tIns="44166" rIns="88333" bIns="44166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en-US" sz="813" dirty="0">
              <a:solidFill>
                <a:srgbClr val="000000"/>
              </a:solidFill>
            </a:endParaRPr>
          </a:p>
        </p:txBody>
      </p:sp>
      <p:sp>
        <p:nvSpPr>
          <p:cNvPr id="340" name="Шестиугольник 98"/>
          <p:cNvSpPr>
            <a:spLocks/>
          </p:cNvSpPr>
          <p:nvPr/>
        </p:nvSpPr>
        <p:spPr>
          <a:xfrm>
            <a:off x="1784131" y="2188272"/>
            <a:ext cx="467016" cy="141819"/>
          </a:xfrm>
          <a:prstGeom prst="hexagon">
            <a:avLst/>
          </a:prstGeom>
          <a:solidFill>
            <a:srgbClr val="0099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904" b="1" dirty="0">
                <a:solidFill>
                  <a:srgbClr val="FFFFFF"/>
                </a:solidFill>
              </a:rPr>
              <a:t>1</a:t>
            </a:r>
            <a:r>
              <a:rPr lang="ru-RU" sz="904" b="1" dirty="0">
                <a:solidFill>
                  <a:srgbClr val="FFFFFF"/>
                </a:solidFill>
              </a:rPr>
              <a:t>-3</a:t>
            </a:r>
          </a:p>
        </p:txBody>
      </p:sp>
      <p:sp>
        <p:nvSpPr>
          <p:cNvPr id="33" name="Двойная стрелка влево/вверх 32"/>
          <p:cNvSpPr/>
          <p:nvPr/>
        </p:nvSpPr>
        <p:spPr>
          <a:xfrm>
            <a:off x="2821174" y="2934073"/>
            <a:ext cx="3637498" cy="319574"/>
          </a:xfrm>
          <a:prstGeom prst="leftUpArrow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821174" y="3065982"/>
            <a:ext cx="102364" cy="1876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1442" y="3209351"/>
            <a:ext cx="3644460" cy="10637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76" name="Стрелка углом 75"/>
          <p:cNvSpPr/>
          <p:nvPr/>
        </p:nvSpPr>
        <p:spPr>
          <a:xfrm rot="10800000" flipH="1" flipV="1">
            <a:off x="2821174" y="3253649"/>
            <a:ext cx="5650245" cy="471384"/>
          </a:xfrm>
          <a:prstGeom prst="bentArrow">
            <a:avLst/>
          </a:prstGeom>
          <a:pattFill prst="wdUpDiag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99750" y="3217852"/>
            <a:ext cx="406696" cy="39853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FFFFFF"/>
              </a:solidFill>
            </a:endParaRPr>
          </a:p>
        </p:txBody>
      </p:sp>
      <p:sp>
        <p:nvSpPr>
          <p:cNvPr id="228" name="Стрелка углом 227"/>
          <p:cNvSpPr/>
          <p:nvPr/>
        </p:nvSpPr>
        <p:spPr>
          <a:xfrm rot="16200000" flipV="1">
            <a:off x="8081933" y="2911119"/>
            <a:ext cx="503451" cy="549362"/>
          </a:xfrm>
          <a:prstGeom prst="bentArrow">
            <a:avLst/>
          </a:prstGeom>
          <a:pattFill prst="wdUpDiag">
            <a:fgClr>
              <a:srgbClr val="FF66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450" name="Стрелка вправо 449"/>
          <p:cNvSpPr/>
          <p:nvPr/>
        </p:nvSpPr>
        <p:spPr>
          <a:xfrm rot="16200000">
            <a:off x="7160523" y="3110378"/>
            <a:ext cx="420782" cy="233510"/>
          </a:xfrm>
          <a:prstGeom prst="rightArrow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225" name="Стрелка вправо 224"/>
          <p:cNvSpPr/>
          <p:nvPr/>
        </p:nvSpPr>
        <p:spPr>
          <a:xfrm rot="16200000">
            <a:off x="3100487" y="3400874"/>
            <a:ext cx="388278" cy="217982"/>
          </a:xfrm>
          <a:prstGeom prst="rightArrow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248" name="Двойная стрелка влево/вверх 247"/>
          <p:cNvSpPr/>
          <p:nvPr/>
        </p:nvSpPr>
        <p:spPr>
          <a:xfrm>
            <a:off x="7638320" y="6043636"/>
            <a:ext cx="282635" cy="319574"/>
          </a:xfrm>
          <a:prstGeom prst="leftUpArrow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537" dirty="0" err="1">
              <a:solidFill>
                <a:srgbClr val="000000"/>
              </a:solidFill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8087797" y="6092755"/>
            <a:ext cx="1170246" cy="283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sz="904" dirty="0">
                <a:solidFill>
                  <a:srgbClr val="000000"/>
                </a:solidFill>
              </a:rPr>
              <a:t>Копия обращения с проектом </a:t>
            </a:r>
            <a:r>
              <a:rPr lang="ru-RU" sz="904" dirty="0" err="1">
                <a:solidFill>
                  <a:srgbClr val="000000"/>
                </a:solidFill>
              </a:rPr>
              <a:t>резоюции</a:t>
            </a:r>
            <a:endParaRPr lang="ru-RU" sz="904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23784" y="198047"/>
            <a:ext cx="7002886" cy="5125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32" dirty="0">
                <a:solidFill>
                  <a:srgbClr val="003274"/>
                </a:solidFill>
              </a:rPr>
              <a:t>Определение путей целевого состояния </a:t>
            </a:r>
            <a:br>
              <a:rPr lang="ru-RU" sz="1632" dirty="0">
                <a:solidFill>
                  <a:srgbClr val="003274"/>
                </a:solidFill>
              </a:rPr>
            </a:br>
            <a:r>
              <a:rPr lang="ru-RU" sz="1632" dirty="0">
                <a:solidFill>
                  <a:srgbClr val="003274"/>
                </a:solidFill>
              </a:rPr>
              <a:t>и целевых показателей процесса</a:t>
            </a:r>
            <a:endParaRPr lang="en-US" sz="1632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863337" y="2642518"/>
            <a:ext cx="188483" cy="54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297" tIns="46649" rIns="93297" bIns="46649" numCol="1" anchor="ctr" anchorCtr="0" compatLnSpc="1">
            <a:prstTxWarp prst="textNoShape">
              <a:avLst/>
            </a:prstTxWarp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2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ru-RU" altLang="ru-RU" sz="102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endParaRPr lang="ru-RU" altLang="ru-RU" sz="1837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61771" y="1218466"/>
          <a:ext cx="8272309" cy="4843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7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5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8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8004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этапа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(текущая).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дни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(целевая).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 дни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Предполагаемые  решения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279"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нарушения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нарушением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76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этап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срока прохождения обращения с момента поступления до исполнителя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buAutoNum type="arabicPeriod"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оснащения сотрудников, регистрирующих документы, средствами сканирования, закупка оргтехники</a:t>
                      </a:r>
                    </a:p>
                    <a:p>
                      <a:pPr marL="228600" indent="-228600" algn="l">
                        <a:buAutoNum type="arabicPeriod"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Пересмотреть сроки исполнения документов в связи с переходом на электронный документооборот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  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 мобильной версии приложения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EOSmobile</a:t>
                      </a:r>
                      <a:endParaRPr lang="ru-RU" sz="1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   Автоматическая рассылка оповещений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buNone/>
                      </a:pP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62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подготовки исполнителем ответа заявителю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16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   Автоматическая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рассылка у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ведомлений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приближении сроков    </a:t>
                      </a:r>
                    </a:p>
                    <a:p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исполнения документов</a:t>
                      </a:r>
                    </a:p>
                    <a:p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   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пользователей в системе электронного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документооборота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   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оргтехники.</a:t>
                      </a:r>
                    </a:p>
                    <a:p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78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срока согласования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   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Параллельное визирование документов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0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Разработка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внедрение типовых стандартных форм заполняемых  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документов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28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этап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Регистрация, отправка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37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r>
                        <a:rPr lang="ru-RU" sz="10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ВПП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раб.дни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5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23785" y="196521"/>
            <a:ext cx="7002886" cy="51592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43" dirty="0">
                <a:solidFill>
                  <a:srgbClr val="003274"/>
                </a:solidFill>
              </a:rPr>
              <a:t>План мероприятий по проекту «Повышение эффективности рассмотрения обращений граждан и организаций»</a:t>
            </a:r>
            <a:endParaRPr lang="en-US" sz="1643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863339" y="2653812"/>
            <a:ext cx="188433" cy="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273" tIns="46635" rIns="93273" bIns="46635" numCol="1" anchor="ctr" anchorCtr="0" compatLnSpc="1">
            <a:prstTxWarp prst="textNoShape">
              <a:avLst/>
            </a:prstTxWarp>
            <a:spAutoFit/>
          </a:bodyPr>
          <a:lstStyle/>
          <a:p>
            <a:pPr defTabSz="93268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928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ru-RU" altLang="ru-RU" sz="928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</a:br>
            <a:endParaRPr lang="ru-RU" altLang="ru-RU" sz="1786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567943" y="993488"/>
          <a:ext cx="8671879" cy="5717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5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36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82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35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594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82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912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912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594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1251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82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5594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712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4712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20643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829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6477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1251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089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1976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171041"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789">
                <a:tc rowSpan="13">
                  <a:txBody>
                    <a:bodyPr/>
                    <a:lstStyle/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срока прохождения  обращений </a:t>
                      </a:r>
                    </a:p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момента поступления до непосредственного исполнителя)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№1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проблем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Соловьева Н.В.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11.11.19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15.11.19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284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Текущее картирование потоков документов на всех уровнях</a:t>
                      </a:r>
                      <a:r>
                        <a:rPr lang="ru-RU" sz="5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обработки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 потерь и проблем в процессе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  О.Н.   Орлова Л.В.  Сидорова И.Ю.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14.11.19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06.12.19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266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Сбор фактических данных о затратах времени и трудозатратах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текущего картирования и анкетирования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 О.Н.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09.12.19 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284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Анализ и определение путей достижения целевых показателей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причин отклонений и разработка решений по их устранению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</a:t>
                      </a:r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О.Н.</a:t>
                      </a:r>
                    </a:p>
                    <a:p>
                      <a:pPr algn="ctr"/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Соловьева Н.В. Орлова Л.В.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09.12.19 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284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Составление целевой карты потоков документов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Визуализация</a:t>
                      </a:r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 состояния процесса на момент завершения проекта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 О.Н.    Соловьева Н.В.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09.12.19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10.12.19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726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Совещание по защите подходов внедрения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Эренс</a:t>
                      </a:r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Е.И.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18.12.19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536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Определение перечня мероприятий по реализации проекта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 О.Н.   Свиридова Р.И.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19.12.19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27.12.19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1297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Внедрение и проведение экспериментов мероприятий по достижению целей проекта (замена оргтехники, установка оповещений, установка лицензий)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Эренс</a:t>
                      </a:r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Е.И. Мельников А.М.  Тарасов С.Л.  Артамонов</a:t>
                      </a:r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09.01.20 -06.03.20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284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Обучение участников процесса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пользователей в системе электронного документооборота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Артамонов</a:t>
                      </a:r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5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Соловьева Н.В.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14.03.20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8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Работа с внедренными экспериментами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Свиридова Р.И.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16.03.20</a:t>
                      </a:r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</a:p>
                    <a:p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4284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Мониторинг достигнутых результатов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Подтверждение эффективности внедренных мероприятий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  О.Н.   Орлова Л.В.  Сидорова И.Ю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30.03.20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4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Анкетирование №2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удовлетворенности заказчика до и после реализации проекта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Соловьева Н.В.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20.04.20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24.04.20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724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результатов проекта и проведение завершающего совещания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 О.Н.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27.04.20 –</a:t>
                      </a:r>
                    </a:p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30.04.20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2032"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Пересмотр срока прохождения обращения (внесение изменений в инструкцию по делопроизводству)</a:t>
                      </a:r>
                      <a:endParaRPr lang="ru-RU" sz="500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6649" marR="46649" marT="46647" marB="4664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исполнительской</a:t>
                      </a:r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дисциплины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Трифонова О.Н.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10.05.20</a:t>
                      </a:r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</a:p>
                    <a:p>
                      <a:r>
                        <a:rPr lang="ru-RU" sz="5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11.06.20</a:t>
                      </a:r>
                      <a:endParaRPr lang="ru-RU" sz="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3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297" marR="93297" marT="46647" marB="466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5" name="Овал 24"/>
          <p:cNvSpPr/>
          <p:nvPr/>
        </p:nvSpPr>
        <p:spPr>
          <a:xfrm>
            <a:off x="4887450" y="6679865"/>
            <a:ext cx="136969" cy="136233"/>
          </a:xfrm>
          <a:prstGeom prst="ellipse">
            <a:avLst/>
          </a:prstGeom>
          <a:solidFill>
            <a:srgbClr val="FFE9A3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73" tIns="46635" rIns="93273" bIns="46635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643" dirty="0" err="1">
              <a:solidFill>
                <a:srgbClr val="00000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579919" y="6609930"/>
            <a:ext cx="8766693" cy="217656"/>
            <a:chOff x="534524" y="5959497"/>
            <a:chExt cx="9711944" cy="294218"/>
          </a:xfrm>
        </p:grpSpPr>
        <p:sp>
          <p:nvSpPr>
            <p:cNvPr id="48" name="TextBox 47"/>
            <p:cNvSpPr txBox="1"/>
            <p:nvPr/>
          </p:nvSpPr>
          <p:spPr>
            <a:xfrm>
              <a:off x="2916713" y="6056769"/>
              <a:ext cx="1146310" cy="1969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28" dirty="0">
                  <a:solidFill>
                    <a:srgbClr val="000000"/>
                  </a:solidFill>
                </a:rPr>
                <a:t>Выполнено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6093" y="6054031"/>
              <a:ext cx="1294864" cy="1969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28" dirty="0">
                  <a:solidFill>
                    <a:srgbClr val="000000"/>
                  </a:solidFill>
                </a:rPr>
                <a:t>Срок не наступил</a:t>
              </a:r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534524" y="5959497"/>
              <a:ext cx="9711944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Овал 48"/>
          <p:cNvSpPr/>
          <p:nvPr/>
        </p:nvSpPr>
        <p:spPr>
          <a:xfrm>
            <a:off x="2517265" y="6671661"/>
            <a:ext cx="158353" cy="152639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273" tIns="46635" rIns="93273" bIns="46635" rtlCol="0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lang="ru-RU" sz="1643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568" y="2492896"/>
            <a:ext cx="6863930" cy="9620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Примеры проектов «Эффективное правительство, эффективный регион», реализованных в Нижегородской области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165468" y="6381328"/>
            <a:ext cx="679317" cy="377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2B148DC-A899-4108-80E1-A8AA8154927C}" type="slidenum">
              <a:rPr lang="ru-RU" smtClean="0">
                <a:solidFill>
                  <a:srgbClr val="0D6186"/>
                </a:solidFill>
              </a:rPr>
              <a:pPr>
                <a:defRPr/>
              </a:pPr>
              <a:t>37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58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229364" y="692210"/>
            <a:ext cx="1404156" cy="70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7FCF32-A782-FD44-B2DF-78071127B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123" y="753180"/>
            <a:ext cx="607479" cy="64759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1771C2A2-6F03-8E47-A5B1-6515B9FC8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1" y="827791"/>
            <a:ext cx="446525" cy="572984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9A0F529-C6B1-F942-B54D-24908A146396}"/>
              </a:ext>
            </a:extLst>
          </p:cNvPr>
          <p:cNvSpPr txBox="1">
            <a:spLocks/>
          </p:cNvSpPr>
          <p:nvPr/>
        </p:nvSpPr>
        <p:spPr bwMode="auto">
          <a:xfrm>
            <a:off x="541638" y="973021"/>
            <a:ext cx="6606920" cy="57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Направление: "Эффективное Правительство»</a:t>
            </a:r>
          </a:p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192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Министерство промышленности, торговли и предпринимательства Нижегородской области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EA8A33-E2B2-6344-A0B5-A390C25E9411}"/>
              </a:ext>
            </a:extLst>
          </p:cNvPr>
          <p:cNvSpPr/>
          <p:nvPr/>
        </p:nvSpPr>
        <p:spPr>
          <a:xfrm>
            <a:off x="272480" y="937821"/>
            <a:ext cx="140371" cy="643385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3324F76-9F47-F341-B03A-41E380EFC303}"/>
              </a:ext>
            </a:extLst>
          </p:cNvPr>
          <p:cNvSpPr/>
          <p:nvPr/>
        </p:nvSpPr>
        <p:spPr>
          <a:xfrm>
            <a:off x="9321485" y="5718262"/>
            <a:ext cx="3609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Fira Sans Light" panose="020B0603050000020004" pitchFamily="34" charset="0"/>
                <a:ea typeface="Fira Sans Light" panose="020B06030500000200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5" name="Text Box 9">
            <a:extLst>
              <a:ext uri="{FF2B5EF4-FFF2-40B4-BE49-F238E27FC236}">
                <a16:creationId xmlns:a16="http://schemas.microsoft.com/office/drawing/2014/main" id="{A66F16DF-1C6D-C543-B03D-42DEBE8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1707750"/>
            <a:ext cx="4537826" cy="473111"/>
          </a:xfrm>
          <a:prstGeom prst="rect">
            <a:avLst/>
          </a:prstGeom>
          <a:solidFill>
            <a:srgbClr val="42312E"/>
          </a:solidFill>
          <a:ln w="9525">
            <a:noFill/>
            <a:miter lim="800000"/>
            <a:headEnd/>
            <a:tailEnd/>
          </a:ln>
        </p:spPr>
        <p:txBody>
          <a:bodyPr wrap="square" lIns="90344" tIns="45174" rIns="90344" bIns="45174">
            <a:noAutofit/>
          </a:bodyPr>
          <a:lstStyle/>
          <a:p>
            <a:pPr algn="ctr" defTabSz="904583">
              <a:defRPr/>
            </a:pPr>
            <a:r>
              <a:rPr lang="ru-RU" sz="1517" kern="0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1.</a:t>
            </a:r>
            <a:r>
              <a:rPr lang="ru-RU" sz="1300" kern="0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Вхождение в национальный проект «Повышение производительности труда и поддержка занятости»</a:t>
            </a:r>
          </a:p>
        </p:txBody>
      </p:sp>
      <p:sp>
        <p:nvSpPr>
          <p:cNvPr id="56" name="Text Box 9">
            <a:extLst>
              <a:ext uri="{FF2B5EF4-FFF2-40B4-BE49-F238E27FC236}">
                <a16:creationId xmlns:a16="http://schemas.microsoft.com/office/drawing/2014/main" id="{A66F16DF-1C6D-C543-B03D-42DEBE8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043" y="1707750"/>
            <a:ext cx="4290477" cy="473111"/>
          </a:xfrm>
          <a:prstGeom prst="rect">
            <a:avLst/>
          </a:prstGeom>
          <a:solidFill>
            <a:srgbClr val="42312E"/>
          </a:solidFill>
          <a:ln w="9525">
            <a:noFill/>
            <a:miter lim="800000"/>
            <a:headEnd/>
            <a:tailEnd/>
          </a:ln>
        </p:spPr>
        <p:txBody>
          <a:bodyPr wrap="square" lIns="90344" tIns="45174" rIns="90344" bIns="45174">
            <a:noAutofit/>
          </a:bodyPr>
          <a:lstStyle/>
          <a:p>
            <a:pPr algn="ctr" defTabSz="904583">
              <a:defRPr/>
            </a:pPr>
            <a:r>
              <a:rPr lang="ru-RU" sz="1300" kern="0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2. Реализация пилотных проектов. Расширение количества предприятий – участников проекта</a:t>
            </a:r>
          </a:p>
        </p:txBody>
      </p:sp>
      <p:sp>
        <p:nvSpPr>
          <p:cNvPr id="57" name="Text Box 9">
            <a:extLst>
              <a:ext uri="{FF2B5EF4-FFF2-40B4-BE49-F238E27FC236}">
                <a16:creationId xmlns:a16="http://schemas.microsoft.com/office/drawing/2014/main" id="{A66F16DF-1C6D-C543-B03D-42DEBE8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4131078"/>
            <a:ext cx="4537826" cy="390043"/>
          </a:xfrm>
          <a:prstGeom prst="rect">
            <a:avLst/>
          </a:prstGeom>
          <a:solidFill>
            <a:srgbClr val="42312E"/>
          </a:solidFill>
          <a:ln w="9525">
            <a:noFill/>
            <a:miter lim="800000"/>
            <a:headEnd/>
            <a:tailEnd/>
          </a:ln>
        </p:spPr>
        <p:txBody>
          <a:bodyPr wrap="square" lIns="90344" tIns="45174" rIns="90344" bIns="45174">
            <a:noAutofit/>
          </a:bodyPr>
          <a:lstStyle/>
          <a:p>
            <a:pPr algn="ctr" defTabSz="904583">
              <a:defRPr/>
            </a:pPr>
            <a:r>
              <a:rPr lang="ru-RU" sz="1137" kern="0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4. Оптимизация процессов выдачи лицензий. Организация школы торговых отношений. Борьба с контрафактом продукции </a:t>
            </a:r>
          </a:p>
        </p:txBody>
      </p:sp>
      <p:sp>
        <p:nvSpPr>
          <p:cNvPr id="58" name="Text Box 9">
            <a:extLst>
              <a:ext uri="{FF2B5EF4-FFF2-40B4-BE49-F238E27FC236}">
                <a16:creationId xmlns:a16="http://schemas.microsoft.com/office/drawing/2014/main" id="{A66F16DF-1C6D-C543-B03D-42DEBE83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043" y="4053069"/>
            <a:ext cx="4290477" cy="468052"/>
          </a:xfrm>
          <a:prstGeom prst="rect">
            <a:avLst/>
          </a:prstGeom>
          <a:solidFill>
            <a:srgbClr val="42312E"/>
          </a:solidFill>
          <a:ln w="9525">
            <a:noFill/>
            <a:miter lim="800000"/>
            <a:headEnd/>
            <a:tailEnd/>
          </a:ln>
        </p:spPr>
        <p:txBody>
          <a:bodyPr wrap="square" lIns="90344" tIns="45174" rIns="90344" bIns="45174">
            <a:noAutofit/>
          </a:bodyPr>
          <a:lstStyle/>
          <a:p>
            <a:pPr algn="ctr" defTabSz="904583">
              <a:defRPr/>
            </a:pPr>
            <a:r>
              <a:rPr lang="ru-RU" sz="1300" kern="0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3.Внедрение системы предложений по улучшениям 5С. Обучение сотрудников министерства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01" y="4574661"/>
            <a:ext cx="3042337" cy="1404156"/>
          </a:xfrm>
          <a:prstGeom prst="rect">
            <a:avLst/>
          </a:prstGeom>
        </p:spPr>
      </p:pic>
      <p:pic>
        <p:nvPicPr>
          <p:cNvPr id="60" name="Picture 46">
            <a:extLst>
              <a:ext uri="{FF2B5EF4-FFF2-40B4-BE49-F238E27FC236}">
                <a16:creationId xmlns:a16="http://schemas.microsoft.com/office/drawing/2014/main" id="{699B1994-C34F-A24A-BB91-0A94FD7A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4018" y="5029086"/>
            <a:ext cx="1316288" cy="85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79FC039D-56F1-FA4D-8EFA-520EB524D482}"/>
              </a:ext>
            </a:extLst>
          </p:cNvPr>
          <p:cNvSpPr txBox="1">
            <a:spLocks/>
          </p:cNvSpPr>
          <p:nvPr/>
        </p:nvSpPr>
        <p:spPr bwMode="auto">
          <a:xfrm>
            <a:off x="116463" y="2293395"/>
            <a:ext cx="4960009" cy="174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85732" indent="-185732" defTabSz="662980">
              <a:buFont typeface="Wingdings" panose="05000000000000000000" pitchFamily="2" charset="2"/>
              <a:buChar char="§"/>
            </a:pPr>
            <a:r>
              <a:rPr lang="ru-RU" sz="113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Отобраны предприятия для участия в проекте – декабрь 2017.</a:t>
            </a:r>
          </a:p>
          <a:p>
            <a:pPr marL="185732" indent="-185732" defTabSz="662980">
              <a:buFont typeface="Wingdings" panose="05000000000000000000" pitchFamily="2" charset="2"/>
              <a:buChar char="§"/>
            </a:pPr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Министерство промышленности выступило первым с инициативой стать пилотным ОИВ по реализации проектов ПСР.</a:t>
            </a:r>
          </a:p>
          <a:p>
            <a:pPr marL="185732" indent="-185732" defTabSz="662980">
              <a:buFont typeface="Wingdings" panose="05000000000000000000" pitchFamily="2" charset="2"/>
              <a:buChar char="§"/>
            </a:pPr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Создана головная рабочая группа. Преимущество – закрепленный за министерством сотрудник объединенного ПО </a:t>
            </a:r>
          </a:p>
          <a:p>
            <a:pPr marL="185732" indent="-185732" defTabSz="662980">
              <a:buFont typeface="Wingdings" panose="05000000000000000000" pitchFamily="2" charset="2"/>
              <a:buChar char="§"/>
            </a:pPr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В приоритете для открытия проектов были направления: </a:t>
            </a:r>
          </a:p>
          <a:p>
            <a:pPr marL="185732" indent="-185732" defTabSz="662980">
              <a:buFont typeface="Wingdings" panose="05000000000000000000" pitchFamily="2" charset="2"/>
              <a:buChar char="ü"/>
            </a:pPr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оптимизацию работы Министерства</a:t>
            </a:r>
          </a:p>
          <a:p>
            <a:pPr marL="185732" indent="-185732" defTabSz="662980">
              <a:buFont typeface="Wingdings" panose="05000000000000000000" pitchFamily="2" charset="2"/>
              <a:buChar char="ü"/>
            </a:pPr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оптимизацию оказания государственных услуг населению</a:t>
            </a:r>
          </a:p>
          <a:p>
            <a:pPr marL="185732" indent="-185732" defTabSz="662980">
              <a:buFont typeface="Wingdings" panose="05000000000000000000" pitchFamily="2" charset="2"/>
              <a:buChar char="ü"/>
            </a:pPr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на оптимизацию процедур по поддержке крупных предприятий, а так же малого и среднего бизнеса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018" y="2415946"/>
            <a:ext cx="2450813" cy="1474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52795" y="2258870"/>
            <a:ext cx="4095530" cy="967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137" u="sng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Проекты Министерства</a:t>
            </a:r>
          </a:p>
          <a:p>
            <a:pPr marL="185732" indent="-185732" defTabSz="990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137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Оптимизация схемы размещения сотрудников министерства, создание стендов и навигации</a:t>
            </a:r>
          </a:p>
          <a:p>
            <a:pPr marL="185732" indent="-185732" defTabSz="990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137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Оптимизация структуры сайта министерства</a:t>
            </a:r>
          </a:p>
          <a:p>
            <a:pPr marL="185732" indent="-185732" defTabSz="990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137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Создание эффективной модели центра «мой бизнес»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7917" t="27638" r="10722" b="7308"/>
          <a:stretch/>
        </p:blipFill>
        <p:spPr>
          <a:xfrm>
            <a:off x="5602940" y="4521121"/>
            <a:ext cx="1462955" cy="1614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21342" r="15726" b="7013"/>
          <a:stretch/>
        </p:blipFill>
        <p:spPr>
          <a:xfrm>
            <a:off x="7729028" y="4533335"/>
            <a:ext cx="1404156" cy="1602081"/>
          </a:xfrm>
          <a:prstGeom prst="rect">
            <a:avLst/>
          </a:prstGeom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016" y="5360197"/>
            <a:ext cx="710893" cy="694662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7449278" y="3194974"/>
            <a:ext cx="2438209" cy="792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137" u="sng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Предприятия</a:t>
            </a:r>
          </a:p>
          <a:p>
            <a:pPr marL="185732" indent="-185732" defTabSz="990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137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Участие в </a:t>
            </a:r>
            <a:r>
              <a:rPr lang="en-US" sz="1137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kick-off</a:t>
            </a:r>
            <a:endParaRPr lang="ru-RU" sz="1137" kern="0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Verdana" panose="020B0604030504040204" pitchFamily="34" charset="0"/>
            </a:endParaRPr>
          </a:p>
          <a:p>
            <a:pPr marL="185732" indent="-185732" defTabSz="9905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137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Сверхамбициозная задача – 220 предприятий до 2024 года</a:t>
            </a:r>
          </a:p>
        </p:txBody>
      </p:sp>
    </p:spTree>
    <p:extLst>
      <p:ext uri="{BB962C8B-B14F-4D97-AF65-F5344CB8AC3E}">
        <p14:creationId xmlns:p14="http://schemas.microsoft.com/office/powerpoint/2010/main" val="913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0" y="174725"/>
            <a:ext cx="4433970" cy="46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90570"/>
            <a:endParaRPr lang="ru-RU" sz="1950" kern="0" dirty="0">
              <a:solidFill>
                <a:srgbClr val="0563C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29364" y="692210"/>
            <a:ext cx="1404156" cy="70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80098B2-8395-0240-9D80-9C32F86A87B7}"/>
              </a:ext>
            </a:extLst>
          </p:cNvPr>
          <p:cNvSpPr txBox="1">
            <a:spLocks/>
          </p:cNvSpPr>
          <p:nvPr/>
        </p:nvSpPr>
        <p:spPr bwMode="auto">
          <a:xfrm>
            <a:off x="541638" y="878010"/>
            <a:ext cx="5603736" cy="7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517" b="0" dirty="0">
                <a:solidFill>
                  <a:srgbClr val="42312E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  <a:t>Направление: «Промышленность» </a:t>
            </a:r>
          </a:p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192" b="0" dirty="0">
                <a:solidFill>
                  <a:srgbClr val="42312E"/>
                </a:solidFill>
                <a:latin typeface="Fira Sans Medium" panose="020B0603050000020004" pitchFamily="34" charset="0"/>
                <a:ea typeface="Fira Sans Medium" panose="020B0603050000020004" pitchFamily="34" charset="0"/>
              </a:rPr>
              <a:t>ООО «УЗОЛА»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0ABA771-8574-E544-A8C1-0B8B7A333F93}"/>
              </a:ext>
            </a:extLst>
          </p:cNvPr>
          <p:cNvSpPr/>
          <p:nvPr/>
        </p:nvSpPr>
        <p:spPr>
          <a:xfrm>
            <a:off x="272480" y="937821"/>
            <a:ext cx="140371" cy="643385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BBE5B2-8A44-A64B-B2BE-35EF97583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123" y="753180"/>
            <a:ext cx="607479" cy="64759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CF7C270-0E74-2849-91C1-D0D6C04F3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1" y="827791"/>
            <a:ext cx="446525" cy="572984"/>
          </a:xfrm>
          <a:prstGeom prst="rect">
            <a:avLst/>
          </a:prstGeom>
        </p:spPr>
      </p:pic>
      <p:pic>
        <p:nvPicPr>
          <p:cNvPr id="22" name="Рисунок 2">
            <a:extLst>
              <a:ext uri="{FF2B5EF4-FFF2-40B4-BE49-F238E27FC236}">
                <a16:creationId xmlns:a16="http://schemas.microsoft.com/office/drawing/2014/main" id="{16BC69D0-45F8-5C40-9BB5-92FEA1E06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24319" r="16647" b="14304"/>
          <a:stretch/>
        </p:blipFill>
        <p:spPr bwMode="auto">
          <a:xfrm>
            <a:off x="3909237" y="1641042"/>
            <a:ext cx="2496277" cy="26460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72CE568-0BCE-E94E-91C9-BA336B27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5063" y="1641042"/>
            <a:ext cx="2030578" cy="264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242B3E3C-F9BD-6749-AA87-24855F7154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1638" y="4405244"/>
          <a:ext cx="8281733" cy="1054522"/>
        </p:xfrm>
        <a:graphic>
          <a:graphicData uri="http://schemas.openxmlformats.org/drawingml/2006/table">
            <a:tbl>
              <a:tblPr firstRow="1" bandRow="1"/>
              <a:tblGrid>
                <a:gridCol w="1670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6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9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21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8168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Количественные показатели потока</a:t>
                      </a:r>
                    </a:p>
                  </a:txBody>
                  <a:tcPr marL="53070" marR="53070" marT="26534" marB="26534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31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ru-RU" sz="1300" kern="1200" dirty="0">
                        <a:solidFill>
                          <a:schemeClr val="bg1"/>
                        </a:solidFill>
                        <a:latin typeface="Fira Sans" panose="020B0603050000020004" pitchFamily="34" charset="0"/>
                        <a:ea typeface="Fira Sans" panose="020B0603050000020004" pitchFamily="34" charset="0"/>
                        <a:cs typeface="Arial" panose="020B0604020202020204" pitchFamily="34" charset="0"/>
                      </a:endParaRPr>
                    </a:p>
                  </a:txBody>
                  <a:tcPr marL="53070" marR="53070" marT="26534" marB="26534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31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bg1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  <a:cs typeface="Arial" panose="020B0604020202020204" pitchFamily="34" charset="0"/>
                        </a:rPr>
                        <a:t>ВПП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31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bg1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  <a:cs typeface="Arial" panose="020B0604020202020204" pitchFamily="34" charset="0"/>
                        </a:rPr>
                        <a:t>НЗП</a:t>
                      </a:r>
                    </a:p>
                  </a:txBody>
                  <a:tcPr marL="53070" marR="53070" marT="26534" marB="2653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312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>
                          <a:solidFill>
                            <a:schemeClr val="bg1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  <a:cs typeface="Arial" panose="020B0604020202020204" pitchFamily="34" charset="0"/>
                        </a:rPr>
                        <a:t>Перемещения </a:t>
                      </a:r>
                    </a:p>
                  </a:txBody>
                  <a:tcPr marL="53070" marR="53070" marT="26534" marB="2653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31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ru-RU" sz="1300" kern="1200" dirty="0">
                          <a:solidFill>
                            <a:schemeClr val="bg1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  <a:cs typeface="Arial" panose="020B0604020202020204" pitchFamily="34" charset="0"/>
                        </a:rPr>
                        <a:t>КЭП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312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300" kern="1200" dirty="0">
                          <a:solidFill>
                            <a:schemeClr val="bg1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  <a:cs typeface="Arial" panose="020B0604020202020204" pitchFamily="34" charset="0"/>
                        </a:rPr>
                        <a:t>Производительность 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31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8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Исходное значение</a:t>
                      </a:r>
                    </a:p>
                  </a:txBody>
                  <a:tcPr marL="53070" marR="53070" marT="26534" marB="26534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234 часа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100 %*</a:t>
                      </a:r>
                    </a:p>
                  </a:txBody>
                  <a:tcPr marL="53070" marR="53070" marT="26534" marB="2653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613 метров</a:t>
                      </a:r>
                    </a:p>
                  </a:txBody>
                  <a:tcPr marL="53070" marR="53070" marT="26534" marB="26534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3,5%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80 шкафов в месяц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732"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Текущее значение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101 час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31 %*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407 метров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5,7%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i="0" kern="1200" dirty="0">
                          <a:solidFill>
                            <a:srgbClr val="42312E"/>
                          </a:solidFill>
                          <a:latin typeface="Fira Sans Light" panose="020B0603050000020004" pitchFamily="34" charset="0"/>
                          <a:ea typeface="Fira Sans Light" panose="020B0603050000020004" pitchFamily="34" charset="0"/>
                          <a:cs typeface="Arial" panose="020B0604020202020204" pitchFamily="34" charset="0"/>
                        </a:rPr>
                        <a:t>1000 шкафов в месяц</a:t>
                      </a:r>
                    </a:p>
                  </a:txBody>
                  <a:tcPr marL="53070" marR="53070" marT="26534" marB="2653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F28E21-79AD-F949-9F5D-2FC1520A52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6"/>
          <a:stretch/>
        </p:blipFill>
        <p:spPr>
          <a:xfrm>
            <a:off x="584515" y="2545968"/>
            <a:ext cx="3237965" cy="1741128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5DB974-5BD5-154D-B615-90A8406F1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048" y="1576389"/>
            <a:ext cx="1844684" cy="71955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6889F6-96FA-A74C-92A9-46216F65C226}"/>
              </a:ext>
            </a:extLst>
          </p:cNvPr>
          <p:cNvSpPr/>
          <p:nvPr/>
        </p:nvSpPr>
        <p:spPr>
          <a:xfrm>
            <a:off x="541637" y="5674259"/>
            <a:ext cx="4953000" cy="425629"/>
          </a:xfrm>
          <a:prstGeom prst="rect">
            <a:avLst/>
          </a:prstGeom>
          <a:noFill/>
          <a:ln>
            <a:solidFill>
              <a:srgbClr val="A96E4B"/>
            </a:solidFill>
          </a:ln>
        </p:spPr>
        <p:txBody>
          <a:bodyPr wrap="square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В рамках проекта производительность </a:t>
            </a:r>
            <a:r>
              <a:rPr lang="ru-RU" sz="1083" b="1" dirty="0" err="1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листообработки</a:t>
            </a: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 и сборки линейных шкафов </a:t>
            </a:r>
            <a:r>
              <a:rPr lang="en-US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LC</a:t>
            </a: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 увеличена в 12,5 раз.</a:t>
            </a:r>
          </a:p>
        </p:txBody>
      </p:sp>
    </p:spTree>
    <p:extLst>
      <p:ext uri="{BB962C8B-B14F-4D97-AF65-F5344CB8AC3E}">
        <p14:creationId xmlns:p14="http://schemas.microsoft.com/office/powerpoint/2010/main" val="27557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2561" y="5157193"/>
            <a:ext cx="2951113" cy="720080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</a:pPr>
            <a:r>
              <a:rPr lang="ru-RU" altLang="ru-RU" sz="1800" dirty="0" smtClean="0">
                <a:solidFill>
                  <a:schemeClr val="hlink"/>
                </a:solidFill>
              </a:rPr>
              <a:t> 2021 </a:t>
            </a:r>
            <a:r>
              <a:rPr lang="ru-RU" altLang="ru-RU" sz="1800" dirty="0">
                <a:solidFill>
                  <a:schemeClr val="hlink"/>
                </a:solidFill>
              </a:rPr>
              <a:t>г.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92560" y="2564904"/>
            <a:ext cx="784765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 smtClean="0">
                <a:solidFill>
                  <a:srgbClr val="003274"/>
                </a:solidFill>
                <a:latin typeface="Arial"/>
                <a:cs typeface="Arial"/>
              </a:rPr>
              <a:t>ПРОИЗВОДСТВЕННАЯ СИСТЕМА «РОСАТОМА»</a:t>
            </a:r>
            <a:endParaRPr lang="ru-RU" sz="3200" b="1" kern="0" dirty="0">
              <a:solidFill>
                <a:srgbClr val="003274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76328" y="116633"/>
            <a:ext cx="6048672" cy="1315363"/>
          </a:xfrm>
          <a:prstGeom prst="rect">
            <a:avLst/>
          </a:prstGeom>
        </p:spPr>
        <p:txBody>
          <a:bodyPr wrap="square" lIns="83443" tIns="41721" rIns="83443" bIns="41721">
            <a:spAutoFit/>
          </a:bodyPr>
          <a:lstStyle/>
          <a:p>
            <a:pPr algn="ctr" defTabSz="914300">
              <a:defRPr/>
            </a:pPr>
            <a:r>
              <a:rPr lang="ru-RU" sz="1600" b="1" kern="0" dirty="0">
                <a:solidFill>
                  <a:srgbClr val="1F497D"/>
                </a:solidFill>
              </a:rPr>
              <a:t>Производственная система «Росатом» </a:t>
            </a:r>
            <a:r>
              <a:rPr lang="ru-RU" sz="1600" kern="0" dirty="0">
                <a:solidFill>
                  <a:srgbClr val="1F497D"/>
                </a:solidFill>
              </a:rPr>
              <a:t>(ПСР) – </a:t>
            </a:r>
            <a:r>
              <a:rPr lang="en-US" sz="1600" kern="0" dirty="0">
                <a:solidFill>
                  <a:srgbClr val="1F497D"/>
                </a:solidFill>
              </a:rPr>
              <a:t/>
            </a:r>
            <a:br>
              <a:rPr lang="en-US" sz="1600" kern="0" dirty="0">
                <a:solidFill>
                  <a:srgbClr val="1F497D"/>
                </a:solidFill>
              </a:rPr>
            </a:br>
            <a:r>
              <a:rPr lang="ru-RU" sz="1600" b="1" kern="0" dirty="0">
                <a:solidFill>
                  <a:srgbClr val="1F497D"/>
                </a:solidFill>
              </a:rPr>
              <a:t>это культура бережливого производства и система непрерывного совершенствования процессов</a:t>
            </a:r>
            <a:r>
              <a:rPr lang="ru-RU" sz="1600" kern="0" dirty="0">
                <a:solidFill>
                  <a:srgbClr val="1F497D"/>
                </a:solidFill>
              </a:rPr>
              <a:t> для обеспечения конкурентного преимущества на мировом уровне</a:t>
            </a:r>
          </a:p>
        </p:txBody>
      </p:sp>
      <p:pic>
        <p:nvPicPr>
          <p:cNvPr id="8" name="Picture 2" descr="C:\Users\shcherbakov\Desktop\ScreenCli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03"/>
          <a:stretch/>
        </p:blipFill>
        <p:spPr bwMode="auto">
          <a:xfrm>
            <a:off x="2288704" y="414273"/>
            <a:ext cx="146346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64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305" y="0"/>
            <a:ext cx="5256584" cy="962025"/>
          </a:xfrm>
        </p:spPr>
        <p:txBody>
          <a:bodyPr>
            <a:normAutofit fontScale="90000"/>
          </a:bodyPr>
          <a:lstStyle/>
          <a:p>
            <a:pPr>
              <a:tabLst>
                <a:tab pos="5649913" algn="l"/>
              </a:tabLst>
            </a:pPr>
            <a:r>
              <a:rPr lang="ru-RU" dirty="0">
                <a:solidFill>
                  <a:srgbClr val="002060"/>
                </a:solidFill>
              </a:rPr>
              <a:t>Примеры проектов в сфере образования</a:t>
            </a:r>
            <a:endParaRPr lang="ru-RU" b="0" dirty="0">
              <a:solidFill>
                <a:srgbClr val="00206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40</a:t>
            </a:fld>
            <a:endParaRPr lang="ru-RU" alt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4">
            <a:extLst/>
          </p:cNvPr>
          <p:cNvSpPr txBox="1">
            <a:spLocks/>
          </p:cNvSpPr>
          <p:nvPr/>
        </p:nvSpPr>
        <p:spPr>
          <a:xfrm>
            <a:off x="7650165" y="6064250"/>
            <a:ext cx="1223962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10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Страница </a:t>
            </a:r>
            <a:fld id="{37944009-A4DF-4E34-9276-87951BEF10C8}" type="slidenum">
              <a:rPr lang="ru-RU" sz="1100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>
                <a:defRPr/>
              </a:pPr>
              <a:t>40</a:t>
            </a:fld>
            <a:endParaRPr lang="ru-RU" sz="1100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Прямоугольник 6">
            <a:extLst/>
          </p:cNvPr>
          <p:cNvSpPr/>
          <p:nvPr/>
        </p:nvSpPr>
        <p:spPr>
          <a:xfrm>
            <a:off x="222504" y="1164908"/>
            <a:ext cx="8636000" cy="133508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6385BB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7">
            <a:extLst/>
          </p:cNvPr>
          <p:cNvSpPr/>
          <p:nvPr/>
        </p:nvSpPr>
        <p:spPr>
          <a:xfrm>
            <a:off x="233363" y="2697167"/>
            <a:ext cx="8621712" cy="187007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6385BB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260352" y="1220792"/>
            <a:ext cx="1941557" cy="307777"/>
          </a:xfrm>
          <a:prstGeom prst="rect">
            <a:avLst/>
          </a:prstGeom>
          <a:solidFill>
            <a:srgbClr val="97BCD5">
              <a:lumMod val="20000"/>
              <a:lumOff val="80000"/>
            </a:srgb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03277"/>
                </a:solidFill>
                <a:effectLst/>
                <a:uLnTx/>
                <a:uFillTx/>
                <a:latin typeface="Arial"/>
              </a:rPr>
              <a:t>Общая информация </a:t>
            </a:r>
          </a:p>
        </p:txBody>
      </p:sp>
      <p:sp>
        <p:nvSpPr>
          <p:cNvPr id="13" name="Прямоугольник 12">
            <a:extLst/>
          </p:cNvPr>
          <p:cNvSpPr/>
          <p:nvPr/>
        </p:nvSpPr>
        <p:spPr>
          <a:xfrm>
            <a:off x="233363" y="4567238"/>
            <a:ext cx="8621712" cy="16383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6385BB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255588" y="2714628"/>
            <a:ext cx="3214598" cy="307777"/>
          </a:xfrm>
          <a:prstGeom prst="rect">
            <a:avLst/>
          </a:prstGeom>
          <a:solidFill>
            <a:srgbClr val="97BCD5">
              <a:lumMod val="20000"/>
              <a:lumOff val="80000"/>
            </a:srgb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03277"/>
                </a:solidFill>
                <a:effectLst/>
                <a:uLnTx/>
                <a:uFillTx/>
                <a:latin typeface="Arial"/>
              </a:rPr>
              <a:t>Выявленные проблемы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03277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03277"/>
                </a:solidFill>
                <a:effectLst/>
                <a:uLnTx/>
                <a:uFillTx/>
                <a:latin typeface="Arial"/>
              </a:rPr>
              <a:t>в процессах</a:t>
            </a:r>
          </a:p>
        </p:txBody>
      </p:sp>
      <p:sp>
        <p:nvSpPr>
          <p:cNvPr id="15" name="TextBox 14">
            <a:extLst/>
          </p:cNvPr>
          <p:cNvSpPr txBox="1"/>
          <p:nvPr/>
        </p:nvSpPr>
        <p:spPr>
          <a:xfrm>
            <a:off x="372351" y="4682911"/>
            <a:ext cx="1321644" cy="307777"/>
          </a:xfrm>
          <a:prstGeom prst="rect">
            <a:avLst/>
          </a:prstGeom>
          <a:solidFill>
            <a:srgbClr val="97BCD5">
              <a:lumMod val="20000"/>
              <a:lumOff val="80000"/>
            </a:srgbClr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203277"/>
                </a:solidFill>
                <a:effectLst/>
                <a:uLnTx/>
                <a:uFillTx/>
                <a:latin typeface="Arial"/>
              </a:rPr>
              <a:t>Цели проекта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233364" y="1528764"/>
            <a:ext cx="63595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ru-RU" sz="1200" dirty="0" smtClean="0">
                <a:solidFill>
                  <a:srgbClr val="002060"/>
                </a:solidFill>
                <a:latin typeface="Arial"/>
              </a:rPr>
              <a:t>Управление народного образования администрации городского округа г. Бор</a:t>
            </a:r>
            <a:endParaRPr lang="ru-RU" sz="1200" dirty="0">
              <a:solidFill>
                <a:srgbClr val="002060"/>
              </a:solidFill>
              <a:latin typeface="Arial"/>
            </a:endParaRPr>
          </a:p>
          <a:p>
            <a:pPr defTabSz="914400"/>
            <a:r>
              <a:rPr lang="ru-RU" sz="1200" dirty="0" smtClean="0">
                <a:solidFill>
                  <a:srgbClr val="002060"/>
                </a:solidFill>
                <a:latin typeface="Arial"/>
              </a:rPr>
              <a:t>606450, </a:t>
            </a:r>
            <a:r>
              <a:rPr lang="ru-RU" sz="1200" dirty="0">
                <a:solidFill>
                  <a:srgbClr val="002060"/>
                </a:solidFill>
                <a:latin typeface="Arial"/>
              </a:rPr>
              <a:t>Нижегородская обл., г. </a:t>
            </a:r>
            <a:r>
              <a:rPr lang="ru-RU" sz="1200" dirty="0" smtClean="0">
                <a:solidFill>
                  <a:srgbClr val="002060"/>
                </a:solidFill>
                <a:latin typeface="Arial"/>
              </a:rPr>
              <a:t>Бор, </a:t>
            </a:r>
            <a:r>
              <a:rPr lang="ru-RU" sz="1200" dirty="0">
                <a:solidFill>
                  <a:srgbClr val="002060"/>
                </a:solidFill>
                <a:latin typeface="Arial"/>
              </a:rPr>
              <a:t>ул. </a:t>
            </a:r>
            <a:r>
              <a:rPr lang="ru-RU" sz="1200" dirty="0" smtClean="0">
                <a:solidFill>
                  <a:srgbClr val="002060"/>
                </a:solidFill>
                <a:latin typeface="Arial"/>
              </a:rPr>
              <a:t>Ленина, 110. </a:t>
            </a:r>
            <a:endParaRPr lang="ru-RU" sz="1200" dirty="0">
              <a:solidFill>
                <a:srgbClr val="002060"/>
              </a:solidFill>
              <a:latin typeface="Arial"/>
            </a:endParaRPr>
          </a:p>
          <a:p>
            <a:pPr marL="757238" lvl="1" indent="-290513" defTabSz="914400"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</a:rPr>
              <a:t>объединяет 28 школ </a:t>
            </a:r>
            <a:endParaRPr lang="ru-RU" sz="1200" b="1" dirty="0">
              <a:solidFill>
                <a:srgbClr val="002060"/>
              </a:solidFill>
              <a:latin typeface="Arial"/>
            </a:endParaRPr>
          </a:p>
          <a:p>
            <a:pPr marL="757238" lvl="1" indent="-290513" defTabSz="914400"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</a:rPr>
              <a:t>в школах имеется 23  школьных автобуса  вместимостью 22 человека </a:t>
            </a:r>
            <a:endParaRPr lang="ru-RU" sz="1200" b="1" dirty="0">
              <a:solidFill>
                <a:srgbClr val="002060"/>
              </a:solidFill>
              <a:latin typeface="Arial"/>
            </a:endParaRPr>
          </a:p>
          <a:p>
            <a:pPr marL="757238" lvl="1" indent="-290513" defTabSz="914400"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2060"/>
                </a:solidFill>
                <a:latin typeface="Arial"/>
              </a:rPr>
              <a:t>Удалённость школ от центра </a:t>
            </a:r>
            <a:r>
              <a:rPr lang="ru-RU" sz="1200" b="1" dirty="0" err="1" smtClean="0">
                <a:solidFill>
                  <a:srgbClr val="002060"/>
                </a:solidFill>
                <a:latin typeface="Arial"/>
              </a:rPr>
              <a:t>г.Бор</a:t>
            </a:r>
            <a:r>
              <a:rPr lang="ru-RU" sz="1200" b="1" dirty="0" smtClean="0">
                <a:solidFill>
                  <a:srgbClr val="002060"/>
                </a:solidFill>
                <a:latin typeface="Arial"/>
              </a:rPr>
              <a:t>  составляет  от 2 до 60 км</a:t>
            </a:r>
            <a:endParaRPr lang="ru-RU" sz="12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33363" y="3021013"/>
            <a:ext cx="8610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0" indent="-349250" defTabSz="914400">
              <a:buFont typeface="Arial" charset="0"/>
              <a:buAutoNum type="arabicPeriod"/>
              <a:defRPr/>
            </a:pPr>
            <a:r>
              <a:rPr lang="ru-RU" sz="1400" dirty="0" smtClean="0">
                <a:solidFill>
                  <a:srgbClr val="203277"/>
                </a:solidFill>
                <a:latin typeface="Arial"/>
              </a:rPr>
              <a:t>Осуществление подвоза обучающихся на муниципальные мероприятия малыми группами (4-6 человек) по средствам использования школьного автобуса индивидуально каждым ОУ способствует большим затратам ГСМ и рабочего времени сотрудников школ.</a:t>
            </a:r>
          </a:p>
          <a:p>
            <a:pPr marL="349250" indent="-349250" defTabSz="914400">
              <a:buFont typeface="Arial" charset="0"/>
              <a:buAutoNum type="arabicPeriod"/>
              <a:defRPr/>
            </a:pPr>
            <a:r>
              <a:rPr lang="ru-RU" sz="1400" dirty="0" smtClean="0">
                <a:solidFill>
                  <a:srgbClr val="203277"/>
                </a:solidFill>
                <a:latin typeface="Arial"/>
              </a:rPr>
              <a:t>Существующая система подвоза обучающихся ОО на муниципальные мероприятия сокращает возможность увеличения их участия, в связи с отсутствием средств на ГСМ.</a:t>
            </a:r>
          </a:p>
          <a:p>
            <a:pPr marL="349250" indent="-349250" defTabSz="914400">
              <a:buFont typeface="Arial" charset="0"/>
              <a:buAutoNum type="arabicPeriod"/>
              <a:defRPr/>
            </a:pPr>
            <a:r>
              <a:rPr lang="ru-RU" sz="1400" dirty="0" smtClean="0">
                <a:solidFill>
                  <a:srgbClr val="203277"/>
                </a:solidFill>
                <a:latin typeface="Arial"/>
              </a:rPr>
              <a:t>Использование школьного автобуса для подвоза на муниципальные мероприятия нарушает режим подвоза обучающихся в ОО.</a:t>
            </a:r>
          </a:p>
          <a:p>
            <a:pPr marL="349250" indent="-349250" defTabSz="914400">
              <a:buFont typeface="Arial" charset="0"/>
              <a:buAutoNum type="arabicPeriod"/>
              <a:defRPr/>
            </a:pPr>
            <a:endParaRPr lang="ru-RU" sz="1400" dirty="0">
              <a:solidFill>
                <a:srgbClr val="203277"/>
              </a:solidFill>
              <a:latin typeface="Arial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372351" y="5035554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0" indent="-349250" defTabSz="914400">
              <a:buFont typeface="Arial" charset="0"/>
              <a:buAutoNum type="arabicPeriod"/>
              <a:defRPr/>
            </a:pPr>
            <a:r>
              <a:rPr lang="ru-RU" sz="1400" dirty="0" smtClean="0">
                <a:solidFill>
                  <a:srgbClr val="203277"/>
                </a:solidFill>
                <a:latin typeface="Arial"/>
              </a:rPr>
              <a:t>Сокращение затрат на ГСМ в образовательных учреждениях</a:t>
            </a:r>
            <a:endParaRPr lang="ru-RU" sz="1400" b="1" dirty="0">
              <a:solidFill>
                <a:srgbClr val="203277"/>
              </a:solidFill>
              <a:latin typeface="Arial"/>
            </a:endParaRPr>
          </a:p>
          <a:p>
            <a:pPr marL="349250" indent="-349250" defTabSz="914400">
              <a:buFont typeface="Arial" charset="0"/>
              <a:buAutoNum type="arabicPeriod"/>
              <a:defRPr/>
            </a:pPr>
            <a:r>
              <a:rPr lang="ru-RU" sz="1400" dirty="0" smtClean="0">
                <a:solidFill>
                  <a:srgbClr val="203277"/>
                </a:solidFill>
                <a:latin typeface="Arial"/>
              </a:rPr>
              <a:t>Увеличение количества муниципальных мероприятий , в которых имеет возможность принять участие ОО по средствам подвоза на них школьным автобусом</a:t>
            </a:r>
            <a:endParaRPr lang="ru-RU" sz="1400" b="1" dirty="0">
              <a:solidFill>
                <a:srgbClr val="203277"/>
              </a:solidFill>
              <a:latin typeface="Arial"/>
            </a:endParaRPr>
          </a:p>
          <a:p>
            <a:pPr marL="349250" indent="-349250" defTabSz="914400">
              <a:buFont typeface="Arial" charset="0"/>
              <a:buAutoNum type="arabicPeriod"/>
              <a:defRPr/>
            </a:pPr>
            <a:r>
              <a:rPr lang="ru-RU" sz="1400" dirty="0" smtClean="0">
                <a:solidFill>
                  <a:srgbClr val="203277"/>
                </a:solidFill>
                <a:latin typeface="Arial"/>
              </a:rPr>
              <a:t>Повышение эффективности использования школьного автобуса</a:t>
            </a:r>
            <a:endParaRPr lang="ru-RU" sz="1400" b="1" dirty="0">
              <a:solidFill>
                <a:srgbClr val="203277"/>
              </a:solidFill>
              <a:latin typeface="Arial"/>
            </a:endParaRPr>
          </a:p>
          <a:p>
            <a:pPr marL="349250" indent="-349250" defTabSz="914400">
              <a:buFont typeface="Arial" charset="0"/>
              <a:buAutoNum type="arabicPeriod"/>
              <a:defRPr/>
            </a:pPr>
            <a:endParaRPr lang="ru-RU" sz="1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" name="Picture 3" descr="F:\Проект Бережливый город\Автобус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0" y="1463675"/>
            <a:ext cx="1554480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20359" y="1077428"/>
            <a:ext cx="6462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«Оптимизация использования школьного автобуса»</a:t>
            </a:r>
          </a:p>
        </p:txBody>
      </p:sp>
    </p:spTree>
    <p:extLst>
      <p:ext uri="{BB962C8B-B14F-4D97-AF65-F5344CB8AC3E}">
        <p14:creationId xmlns:p14="http://schemas.microsoft.com/office/powerpoint/2010/main" val="21718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29364" y="692210"/>
            <a:ext cx="1404156" cy="70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9DF1CF0-B5EF-5542-A434-B93B2B4DE3BB}"/>
              </a:ext>
            </a:extLst>
          </p:cNvPr>
          <p:cNvSpPr txBox="1">
            <a:spLocks/>
          </p:cNvSpPr>
          <p:nvPr/>
        </p:nvSpPr>
        <p:spPr bwMode="auto">
          <a:xfrm>
            <a:off x="541638" y="973021"/>
            <a:ext cx="6606920" cy="57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Направление: «Образование» </a:t>
            </a:r>
          </a:p>
          <a:p>
            <a:r>
              <a:rPr lang="ru-RU" sz="1192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Формирование бережливого мышления на всех стадиях роста ребенка</a:t>
            </a:r>
            <a:endParaRPr lang="ru-RU" sz="1083" b="0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80D15C-E589-0444-A597-2379AB3D4CA7}"/>
              </a:ext>
            </a:extLst>
          </p:cNvPr>
          <p:cNvSpPr/>
          <p:nvPr/>
        </p:nvSpPr>
        <p:spPr>
          <a:xfrm>
            <a:off x="272480" y="937821"/>
            <a:ext cx="140371" cy="643385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71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7A833D-5E8F-4147-8E64-9503B2F08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123" y="753180"/>
            <a:ext cx="607479" cy="64759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DC84AC76-1B10-C241-BBF5-99C984765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1" y="827791"/>
            <a:ext cx="446525" cy="572984"/>
          </a:xfrm>
          <a:prstGeom prst="rect">
            <a:avLst/>
          </a:prstGeom>
        </p:spPr>
      </p:pic>
      <p:pic>
        <p:nvPicPr>
          <p:cNvPr id="17" name="Picture 24" descr="C:\Гатилов\Учреждения\НН школа №79\Лагерь\20190614_123053.jpg">
            <a:extLst>
              <a:ext uri="{FF2B5EF4-FFF2-40B4-BE49-F238E27FC236}">
                <a16:creationId xmlns:a16="http://schemas.microsoft.com/office/drawing/2014/main" id="{19AF8006-358D-974E-8101-6566DAC8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238" y="3977072"/>
            <a:ext cx="1747963" cy="131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C:\Гатилов\Учреждения\НН школа №79\Лагерь\20190603_091611.jpg">
            <a:extLst>
              <a:ext uri="{FF2B5EF4-FFF2-40B4-BE49-F238E27FC236}">
                <a16:creationId xmlns:a16="http://schemas.microsoft.com/office/drawing/2014/main" id="{854F6DE3-1DC0-8841-9AA2-6BA313A09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74" y="1712809"/>
            <a:ext cx="2704027" cy="203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C:\Гатилов\Учреждения\НН школа №79\Лагерь\20190605_090933.jpg">
            <a:extLst>
              <a:ext uri="{FF2B5EF4-FFF2-40B4-BE49-F238E27FC236}">
                <a16:creationId xmlns:a16="http://schemas.microsoft.com/office/drawing/2014/main" id="{E00DE8C1-B107-3F4E-9B05-E7D38095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3977073"/>
            <a:ext cx="2262251" cy="174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C:\Гатилов\Учреждения\НН школа №79\Лагерь\20190614_122843.jpg">
            <a:extLst>
              <a:ext uri="{FF2B5EF4-FFF2-40B4-BE49-F238E27FC236}">
                <a16:creationId xmlns:a16="http://schemas.microsoft.com/office/drawing/2014/main" id="{F363154A-36F5-C546-9274-D00DD9C0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412" y="3983118"/>
            <a:ext cx="2262251" cy="1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5" descr="C:\Гатилов\Учреждения\НН школа №79\Лагерь\IMG_20190603_140821.jpg">
            <a:extLst>
              <a:ext uri="{FF2B5EF4-FFF2-40B4-BE49-F238E27FC236}">
                <a16:creationId xmlns:a16="http://schemas.microsoft.com/office/drawing/2014/main" id="{386E6DA2-6EE6-D646-B3D8-5AC5A1A49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594" y="3977073"/>
            <a:ext cx="1747963" cy="131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9FC039D-56F1-FA4D-8EFA-520EB524D482}"/>
              </a:ext>
            </a:extLst>
          </p:cNvPr>
          <p:cNvSpPr txBox="1">
            <a:spLocks/>
          </p:cNvSpPr>
          <p:nvPr/>
        </p:nvSpPr>
        <p:spPr bwMode="auto">
          <a:xfrm>
            <a:off x="272480" y="2184297"/>
            <a:ext cx="5694633" cy="122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62980"/>
            <a:r>
              <a:rPr lang="ru-RU" sz="113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П</a:t>
            </a:r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роект ПАО «Завод Красное Сормово» и Школы №79 города Нижнего Новгорода. </a:t>
            </a:r>
          </a:p>
          <a:p>
            <a:pPr defTabSz="662980"/>
            <a:endParaRPr lang="ru-RU" sz="1137" b="0" kern="0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Verdana" panose="020B0604030504040204" pitchFamily="34" charset="0"/>
            </a:endParaRPr>
          </a:p>
          <a:p>
            <a:pPr defTabSz="662980"/>
            <a:r>
              <a:rPr lang="ru-RU" sz="1137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	</a:t>
            </a:r>
            <a:r>
              <a:rPr lang="ru-RU" sz="1137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Результаты</a:t>
            </a:r>
          </a:p>
          <a:p>
            <a:pPr marL="309553" indent="-309553" defTabSz="662980">
              <a:buFont typeface="Wingdings" panose="05000000000000000000" pitchFamily="2" charset="2"/>
              <a:buChar char="Ø"/>
            </a:pPr>
            <a:r>
              <a:rPr lang="ru-RU" sz="113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Прошло обучение теории курс по бережливому производству</a:t>
            </a:r>
          </a:p>
          <a:p>
            <a:pPr marL="309553" indent="-309553" defTabSz="662980">
              <a:buFont typeface="Wingdings" panose="05000000000000000000" pitchFamily="2" charset="2"/>
              <a:buChar char="Ø"/>
            </a:pPr>
            <a:r>
              <a:rPr lang="ru-RU" sz="113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Сымитированы производственные процессы (с адаптацией с учетом возраста).</a:t>
            </a:r>
          </a:p>
          <a:p>
            <a:pPr marL="309553" indent="-309553" defTabSz="662980">
              <a:buFont typeface="Wingdings" panose="05000000000000000000" pitchFamily="2" charset="2"/>
              <a:buChar char="Ø"/>
            </a:pPr>
            <a:r>
              <a:rPr lang="ru-RU" sz="113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На реальном действующем производственном участке создали и презентовали несколько эталонных рабочих мест по системе 5С.</a:t>
            </a:r>
            <a:endParaRPr lang="ru-RU" sz="1137" b="0" kern="0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07C367D-1B37-0A46-83B1-65BD636F82F1}"/>
              </a:ext>
            </a:extLst>
          </p:cNvPr>
          <p:cNvSpPr txBox="1">
            <a:spLocks/>
          </p:cNvSpPr>
          <p:nvPr/>
        </p:nvSpPr>
        <p:spPr bwMode="auto">
          <a:xfrm>
            <a:off x="5350437" y="5384940"/>
            <a:ext cx="3943731" cy="33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62980"/>
            <a:r>
              <a:rPr lang="ru-RU" sz="1083" b="0" kern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Verdana" panose="020B0604030504040204" pitchFamily="34" charset="0"/>
              </a:rPr>
              <a:t>Запланирован запуск ещё 2х смен и тиражирование опыта в г. Санкт Петербурге на базе ОСК.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A005A6A-2AFD-E04C-96C8-1F6C496C03A7}"/>
              </a:ext>
            </a:extLst>
          </p:cNvPr>
          <p:cNvSpPr/>
          <p:nvPr/>
        </p:nvSpPr>
        <p:spPr>
          <a:xfrm>
            <a:off x="9321485" y="5718262"/>
            <a:ext cx="3609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dirty="0">
                <a:latin typeface="Fira Sans Light" panose="020B0603050000020004" pitchFamily="34" charset="0"/>
                <a:ea typeface="Fira Sans Light" panose="020B06030500000200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6155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МЕДИЦИНА и СОЦПОЛИТИКА\МЕДИЦИНСКИЕ и СОЦИАЛЬНЫЕ УЧРЕЖДЕНИЯ\Министерство здравоохранения НО\ГБУЗ НО Городская поликлиника №4 Канавинского района Н.Новгорода\ФОТО было-стало\Поликлиника №4 СТАЛО\Стало\IMAG45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37" t="9775" r="20805" b="6864"/>
          <a:stretch/>
        </p:blipFill>
        <p:spPr bwMode="auto">
          <a:xfrm>
            <a:off x="5887775" y="2107635"/>
            <a:ext cx="2079865" cy="13953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20910881\AppData\Local\Temp\Rar$DIa0.822\IMG_362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002"/>
          <a:stretch/>
        </p:blipFill>
        <p:spPr bwMode="auto">
          <a:xfrm>
            <a:off x="466431" y="4075454"/>
            <a:ext cx="2549769" cy="17578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МЕДИЦИНА и СОЦПОЛИТИКА\МЕДИЦИНСКИЕ и СОЦИАЛЬНЫЕ УЧРЕЖДЕНИЯ\Министерство здравоохранения НО\ГБУЗ НО Городская поликлиника №4 Канавинского района Н.Новгорода\ФОТО было-стало\Поликлиника №4 СТАЛО\IMAG46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2000"/>
                    </a14:imgEffect>
                    <a14:imgEffect>
                      <a14:brightnessContrast bright="29000"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08" y="2131043"/>
            <a:ext cx="1991401" cy="13885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6928" r="4560" b="5797"/>
          <a:stretch/>
        </p:blipFill>
        <p:spPr bwMode="auto">
          <a:xfrm>
            <a:off x="492529" y="1962399"/>
            <a:ext cx="2507922" cy="1669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04452" y="1648266"/>
            <a:ext cx="761917" cy="36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049" tIns="50525" rIns="101049" bIns="50525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733" b="1" dirty="0">
                <a:solidFill>
                  <a:srgbClr val="5D4743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Было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636372" y="5009886"/>
          <a:ext cx="5997146" cy="989124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3149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42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Показатель</a:t>
                      </a:r>
                    </a:p>
                  </a:txBody>
                  <a:tcPr marL="101078" marR="101078" marT="50536" marB="50536">
                    <a:solidFill>
                      <a:srgbClr val="A96E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Было</a:t>
                      </a:r>
                    </a:p>
                  </a:txBody>
                  <a:tcPr marL="101078" marR="101078" marT="50536" marB="50536">
                    <a:solidFill>
                      <a:srgbClr val="A96E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Стало</a:t>
                      </a:r>
                    </a:p>
                  </a:txBody>
                  <a:tcPr marL="101078" marR="101078" marT="50536" marB="50536">
                    <a:solidFill>
                      <a:srgbClr val="A96E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Результат</a:t>
                      </a:r>
                    </a:p>
                  </a:txBody>
                  <a:tcPr marL="101078" marR="101078" marT="50536" marB="50536">
                    <a:solidFill>
                      <a:srgbClr val="A96E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53">
                <a:tc gridSpan="4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Проект: «Оптимизация работы регистратуры»</a:t>
                      </a: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15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  <a:cs typeface="Times New Roman" panose="02020603050405020304" pitchFamily="18" charset="0"/>
                        </a:rPr>
                        <a:t>Очередь в регистратуру, чел.</a:t>
                      </a: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12-</a:t>
                      </a:r>
                      <a:r>
                        <a:rPr lang="ru-RU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16</a:t>
                      </a: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2</a:t>
                      </a: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- 14</a:t>
                      </a:r>
                      <a:endParaRPr lang="ru-RU" sz="900" dirty="0">
                        <a:solidFill>
                          <a:srgbClr val="42312E"/>
                        </a:solidFill>
                        <a:latin typeface="Fira Sans" panose="020B0603050000020004" pitchFamily="34" charset="0"/>
                        <a:ea typeface="Fira Sans" panose="020B0603050000020004" pitchFamily="34" charset="0"/>
                      </a:endParaRP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153">
                <a:tc>
                  <a:txBody>
                    <a:bodyPr/>
                    <a:lstStyle/>
                    <a:p>
                      <a:pPr algn="l"/>
                      <a:r>
                        <a:rPr lang="ru-RU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  <a:cs typeface="Times New Roman" panose="02020603050405020304" pitchFamily="18" charset="0"/>
                        </a:rPr>
                        <a:t>Время ожидания в регистратуре, мин.</a:t>
                      </a: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до 108</a:t>
                      </a: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3</a:t>
                      </a: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>
                          <a:solidFill>
                            <a:srgbClr val="42312E"/>
                          </a:solidFill>
                          <a:latin typeface="Fira Sans" panose="020B0603050000020004" pitchFamily="34" charset="0"/>
                          <a:ea typeface="Fira Sans" panose="020B0603050000020004" pitchFamily="34" charset="0"/>
                        </a:rPr>
                        <a:t>- 105</a:t>
                      </a:r>
                      <a:endParaRPr lang="ru-RU" sz="900" dirty="0">
                        <a:solidFill>
                          <a:srgbClr val="42312E"/>
                        </a:solidFill>
                        <a:latin typeface="Fira Sans" panose="020B0603050000020004" pitchFamily="34" charset="0"/>
                        <a:ea typeface="Fira Sans" panose="020B0603050000020004" pitchFamily="34" charset="0"/>
                      </a:endParaRPr>
                    </a:p>
                  </a:txBody>
                  <a:tcPr marL="101078" marR="101078" marT="50536" marB="5053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3272540" y="1915491"/>
            <a:ext cx="0" cy="4072259"/>
          </a:xfrm>
          <a:prstGeom prst="line">
            <a:avLst/>
          </a:prstGeom>
          <a:ln w="28575">
            <a:solidFill>
              <a:srgbClr val="A96E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F65EE7-0BCA-45FD-BC21-2F9485C09807}"/>
              </a:ext>
            </a:extLst>
          </p:cNvPr>
          <p:cNvSpPr txBox="1"/>
          <p:nvPr/>
        </p:nvSpPr>
        <p:spPr>
          <a:xfrm>
            <a:off x="411737" y="1962399"/>
            <a:ext cx="2723725" cy="235491"/>
          </a:xfrm>
          <a:prstGeom prst="rect">
            <a:avLst/>
          </a:prstGeom>
          <a:solidFill>
            <a:schemeClr val="bg1"/>
          </a:solidFill>
        </p:spPr>
        <p:txBody>
          <a:bodyPr wrap="square" lIns="101071" tIns="50535" rIns="101071" bIns="50535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867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Очередь в регистратуру для записи на приём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EE762-1F4D-4E0C-853F-94B17B38CD5F}"/>
              </a:ext>
            </a:extLst>
          </p:cNvPr>
          <p:cNvSpPr txBox="1"/>
          <p:nvPr/>
        </p:nvSpPr>
        <p:spPr>
          <a:xfrm>
            <a:off x="3544631" y="1643129"/>
            <a:ext cx="826037" cy="368713"/>
          </a:xfrm>
          <a:prstGeom prst="rect">
            <a:avLst/>
          </a:prstGeom>
          <a:noFill/>
        </p:spPr>
        <p:txBody>
          <a:bodyPr wrap="none" lIns="101049" tIns="50525" rIns="101049" bIns="50525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733" b="1" dirty="0">
                <a:solidFill>
                  <a:srgbClr val="5D4743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Стало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7F502-74C1-4895-ACF7-33B799A42775}"/>
              </a:ext>
            </a:extLst>
          </p:cNvPr>
          <p:cNvSpPr txBox="1"/>
          <p:nvPr/>
        </p:nvSpPr>
        <p:spPr>
          <a:xfrm>
            <a:off x="3660115" y="3349488"/>
            <a:ext cx="2017156" cy="235491"/>
          </a:xfrm>
          <a:prstGeom prst="rect">
            <a:avLst/>
          </a:prstGeom>
          <a:solidFill>
            <a:schemeClr val="bg1"/>
          </a:solidFill>
        </p:spPr>
        <p:txBody>
          <a:bodyPr wrap="square" lIns="101071" tIns="50535" rIns="101071" bIns="50535" rtlCol="0">
            <a:spAutoFit/>
          </a:bodyPr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867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Открытый тип регистратуры</a:t>
            </a:r>
            <a:r>
              <a:rPr lang="en-US" sz="867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 </a:t>
            </a:r>
            <a:endParaRPr lang="ru-RU" sz="867" b="1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5EF62-7682-4DD1-92D0-1B10DBA71DF3}"/>
              </a:ext>
            </a:extLst>
          </p:cNvPr>
          <p:cNvSpPr txBox="1"/>
          <p:nvPr/>
        </p:nvSpPr>
        <p:spPr>
          <a:xfrm>
            <a:off x="411738" y="3663976"/>
            <a:ext cx="2699855" cy="368925"/>
          </a:xfrm>
          <a:prstGeom prst="rect">
            <a:avLst/>
          </a:prstGeom>
          <a:solidFill>
            <a:schemeClr val="bg1"/>
          </a:solidFill>
        </p:spPr>
        <p:txBody>
          <a:bodyPr wrap="square" lIns="101071" tIns="50535" rIns="101071" bIns="50535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867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Ограниченный доступ к персоналу поликлиники, закрытый тип регистратуры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2609" y="1860004"/>
            <a:ext cx="11368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Регистратура</a:t>
            </a:r>
            <a:r>
              <a:rPr lang="ru-RU" sz="1300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 </a:t>
            </a:r>
            <a:endParaRPr lang="ru-RU" sz="2600" b="1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 descr="D:\МЕДИЦИНА и СОЦПОЛИТИКА\МЕДИЦИНСКИЕ и СОЦИАЛЬНЫЕ УЧРЕЖДЕНИЯ\Министерство здравоохранения НО\ГБУЗ НО Городская поликлиника №4 Канавинского района Н.Новгорода\ФОТО было-стало\Поликлиника №4 СТАЛО\Стало\IMAG45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3000"/>
                    </a14:imgEffect>
                    <a14:imgEffect>
                      <a14:brightnessContrast bright="9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42" y="3586558"/>
            <a:ext cx="2008330" cy="11626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011435" y="2372567"/>
            <a:ext cx="1832652" cy="7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Внедрена предварительная запись через интернет, инфомат или </a:t>
            </a:r>
            <a:r>
              <a:rPr lang="en-US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call-</a:t>
            </a: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центр</a:t>
            </a:r>
          </a:p>
        </p:txBody>
      </p:sp>
      <p:pic>
        <p:nvPicPr>
          <p:cNvPr id="21" name="Picture 3" descr="D:\МЕДИЦИНА и СОЦПОЛИТИКА\МЕДИЦИНСКИЕ и СОЦИАЛЬНЫЕ УЧРЕЖДЕНИЯ\Министерство здравоохранения НО\ГБУЗ НО Городская поликлиника №4 Канавинского района Н.Новгорода\ФОТО было-стало\Поликлиника №4 СТАЛО\Стало\IMAG451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54" b="14141"/>
          <a:stretch/>
        </p:blipFill>
        <p:spPr bwMode="auto">
          <a:xfrm>
            <a:off x="5838219" y="3578090"/>
            <a:ext cx="2131441" cy="12056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77F502-74C1-4895-ACF7-33B799A42775}"/>
              </a:ext>
            </a:extLst>
          </p:cNvPr>
          <p:cNvSpPr txBox="1"/>
          <p:nvPr/>
        </p:nvSpPr>
        <p:spPr>
          <a:xfrm>
            <a:off x="3643186" y="4550178"/>
            <a:ext cx="2059841" cy="368925"/>
          </a:xfrm>
          <a:prstGeom prst="rect">
            <a:avLst/>
          </a:prstGeom>
          <a:solidFill>
            <a:schemeClr val="bg1"/>
          </a:solidFill>
        </p:spPr>
        <p:txBody>
          <a:bodyPr wrap="square" lIns="101071" tIns="50535" rIns="101071" bIns="50535" rtlCol="0">
            <a:spAutoFit/>
          </a:bodyPr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867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Администратор зала, электронная запись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55EF62-7682-4DD1-92D0-1B10DBA71DF3}"/>
              </a:ext>
            </a:extLst>
          </p:cNvPr>
          <p:cNvSpPr txBox="1"/>
          <p:nvPr/>
        </p:nvSpPr>
        <p:spPr>
          <a:xfrm>
            <a:off x="386428" y="5752322"/>
            <a:ext cx="2629767" cy="235491"/>
          </a:xfrm>
          <a:prstGeom prst="rect">
            <a:avLst/>
          </a:prstGeom>
          <a:solidFill>
            <a:schemeClr val="bg1"/>
          </a:solidFill>
        </p:spPr>
        <p:txBody>
          <a:bodyPr wrap="square" lIns="101071" tIns="50535" rIns="101071" bIns="50535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867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Длительный поиск медицинских карт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93404" y="3635957"/>
            <a:ext cx="1835036" cy="7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Картохранилище перенесено на 3-й этаж и реорганизовано по системе 5</a:t>
            </a:r>
            <a:r>
              <a:rPr lang="en-US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S</a:t>
            </a:r>
            <a:r>
              <a:rPr lang="ru-RU" sz="1083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229364" y="692210"/>
            <a:ext cx="1404156" cy="70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2B773C3A-4F9C-2546-B25B-4AE2F4AAECE6}"/>
              </a:ext>
            </a:extLst>
          </p:cNvPr>
          <p:cNvSpPr txBox="1">
            <a:spLocks/>
          </p:cNvSpPr>
          <p:nvPr/>
        </p:nvSpPr>
        <p:spPr bwMode="auto">
          <a:xfrm>
            <a:off x="541638" y="869089"/>
            <a:ext cx="5603736" cy="7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Направление: «Здравоохранение»</a:t>
            </a:r>
            <a:br>
              <a:rPr lang="ru-RU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</a:br>
            <a:r>
              <a:rPr lang="ru-RU" sz="1192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ГБУЗ НО Городская поликлиника №4 </a:t>
            </a:r>
            <a:r>
              <a:rPr lang="ru-RU" sz="1192" b="0" dirty="0" err="1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Канавинского</a:t>
            </a:r>
            <a:r>
              <a:rPr lang="ru-RU" sz="1192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 района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700B66-11F7-9D4E-97DE-A5ACF25F8570}"/>
              </a:ext>
            </a:extLst>
          </p:cNvPr>
          <p:cNvSpPr/>
          <p:nvPr/>
        </p:nvSpPr>
        <p:spPr>
          <a:xfrm>
            <a:off x="272480" y="937821"/>
            <a:ext cx="140371" cy="643385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B044900-DC26-B84A-82C7-D4C82AD75B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5123" y="753180"/>
            <a:ext cx="607479" cy="6475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04572E2-6B1D-4A4C-8AEA-A207360EC7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1" y="827791"/>
            <a:ext cx="446525" cy="5729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46A6BE-3407-4747-8DAB-66E999585BB4}"/>
              </a:ext>
            </a:extLst>
          </p:cNvPr>
          <p:cNvSpPr txBox="1"/>
          <p:nvPr/>
        </p:nvSpPr>
        <p:spPr>
          <a:xfrm>
            <a:off x="5837649" y="3318902"/>
            <a:ext cx="2138078" cy="235491"/>
          </a:xfrm>
          <a:prstGeom prst="rect">
            <a:avLst/>
          </a:prstGeom>
          <a:solidFill>
            <a:schemeClr val="bg1"/>
          </a:solidFill>
        </p:spPr>
        <p:txBody>
          <a:bodyPr wrap="square" lIns="101071" tIns="50535" rIns="101071" bIns="50535" rtlCol="0">
            <a:spAutoFit/>
          </a:bodyPr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867" b="1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Инфомат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2B7523-0E53-5146-BCF7-86E7305B90DE}"/>
              </a:ext>
            </a:extLst>
          </p:cNvPr>
          <p:cNvSpPr txBox="1"/>
          <p:nvPr/>
        </p:nvSpPr>
        <p:spPr>
          <a:xfrm>
            <a:off x="5837649" y="4564227"/>
            <a:ext cx="2138078" cy="235491"/>
          </a:xfrm>
          <a:prstGeom prst="rect">
            <a:avLst/>
          </a:prstGeom>
          <a:solidFill>
            <a:schemeClr val="bg1"/>
          </a:solidFill>
        </p:spPr>
        <p:txBody>
          <a:bodyPr wrap="square" lIns="101071" tIns="50535" rIns="101071" bIns="50535" rtlCol="0">
            <a:spAutoFit/>
          </a:bodyPr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867" b="1" dirty="0" err="1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Arial" panose="020B0604020202020204" pitchFamily="34" charset="0"/>
              </a:rPr>
              <a:t>Картохранилище</a:t>
            </a:r>
            <a:endParaRPr lang="ru-RU" sz="867" b="1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934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B19B0651-EE4F-4900-A07F-96A6BFA9D0F0}" type="slidenum">
              <a:rPr lang="ru-RU" smtClean="0"/>
              <a:pPr algn="r"/>
              <a:t>43</a:t>
            </a:fld>
            <a:endParaRPr lang="ru-RU" dirty="0"/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1280592" y="150843"/>
            <a:ext cx="640871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</a:t>
            </a:r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по межведомственному </a:t>
            </a:r>
            <a:r>
              <a:rPr lang="ru-RU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взаимодействию г</a:t>
            </a:r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 Новгорода.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8658" y="5468428"/>
            <a:ext cx="4384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9238" indent="-249238">
              <a:buAutoNum type="arabicPeriod"/>
            </a:pP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37" y="4054875"/>
            <a:ext cx="1398782" cy="114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98" y="1331526"/>
            <a:ext cx="1036267" cy="140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85" y="3724735"/>
            <a:ext cx="1484012" cy="92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16496" y="1457512"/>
            <a:ext cx="4680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Было:</a:t>
            </a:r>
            <a:endParaRPr lang="ru-RU" sz="14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14010"/>
                </a:solidFill>
              </a:rPr>
              <a:t>ВПП - </a:t>
            </a:r>
            <a:r>
              <a:rPr lang="en-US" sz="1400" b="1" dirty="0">
                <a:solidFill>
                  <a:srgbClr val="C14010"/>
                </a:solidFill>
              </a:rPr>
              <a:t>min 23 </a:t>
            </a:r>
            <a:r>
              <a:rPr lang="ru-RU" sz="1400" dirty="0">
                <a:solidFill>
                  <a:schemeClr val="tx2"/>
                </a:solidFill>
              </a:rPr>
              <a:t>дня получения услуги.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14010"/>
                </a:solidFill>
              </a:rPr>
              <a:t>7</a:t>
            </a:r>
            <a:r>
              <a:rPr lang="ru-RU" sz="1400" dirty="0"/>
              <a:t> </a:t>
            </a:r>
            <a:r>
              <a:rPr lang="ru-RU" sz="1400" b="1" dirty="0">
                <a:solidFill>
                  <a:srgbClr val="C14010"/>
                </a:solidFill>
              </a:rPr>
              <a:t>визитов</a:t>
            </a:r>
            <a:r>
              <a:rPr lang="en-US" sz="1400" dirty="0"/>
              <a:t> </a:t>
            </a:r>
            <a:r>
              <a:rPr lang="ru-RU" sz="1400" dirty="0">
                <a:solidFill>
                  <a:schemeClr val="tx2"/>
                </a:solidFill>
              </a:rPr>
              <a:t>(Управление социальной защиты населения (УСЗН), поликлиника, молочная кухня).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14010"/>
                </a:solidFill>
              </a:rPr>
              <a:t>ВПП – до 120 </a:t>
            </a:r>
            <a:r>
              <a:rPr lang="ru-RU" sz="1400" dirty="0">
                <a:solidFill>
                  <a:schemeClr val="tx2"/>
                </a:solidFill>
              </a:rPr>
              <a:t>мин в УСЗН.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ПРОБЛЕМЫ: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Длительный цикл оформления заявки на детское питание в (Управлении соц. защиты населения (УСЗН), Поликлиника, Молочная кухня).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856" y="3920305"/>
            <a:ext cx="444514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Было:</a:t>
            </a:r>
            <a:endParaRPr lang="ru-RU" sz="1400" b="1" dirty="0">
              <a:solidFill>
                <a:srgbClr val="C1401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14010"/>
                </a:solidFill>
              </a:rPr>
              <a:t>3</a:t>
            </a:r>
            <a:r>
              <a:rPr lang="ru-RU" sz="1400" b="1" dirty="0"/>
              <a:t> </a:t>
            </a:r>
            <a:r>
              <a:rPr lang="ru-RU" sz="1400" dirty="0"/>
              <a:t>кухни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14010"/>
                </a:solidFill>
              </a:rPr>
              <a:t>от</a:t>
            </a:r>
            <a:r>
              <a:rPr lang="ru-RU" sz="1400" b="1" dirty="0"/>
              <a:t> </a:t>
            </a:r>
            <a:r>
              <a:rPr lang="ru-RU" sz="1400" b="1" dirty="0">
                <a:solidFill>
                  <a:srgbClr val="C14010"/>
                </a:solidFill>
              </a:rPr>
              <a:t>2 до 8 </a:t>
            </a:r>
            <a:r>
              <a:rPr lang="ru-RU" sz="1400" dirty="0">
                <a:solidFill>
                  <a:schemeClr val="tx2"/>
                </a:solidFill>
              </a:rPr>
              <a:t>наименований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14010"/>
                </a:solidFill>
              </a:rPr>
              <a:t>Мах</a:t>
            </a:r>
            <a:r>
              <a:rPr lang="ru-RU" sz="1400" b="1" dirty="0">
                <a:solidFill>
                  <a:srgbClr val="C14010"/>
                </a:solidFill>
              </a:rPr>
              <a:t> 25 000 </a:t>
            </a:r>
            <a:r>
              <a:rPr lang="ru-RU" sz="1400" dirty="0">
                <a:solidFill>
                  <a:schemeClr val="tx2"/>
                </a:solidFill>
              </a:rPr>
              <a:t>порций в день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14010"/>
                </a:solidFill>
              </a:rPr>
              <a:t>78 % </a:t>
            </a:r>
            <a:r>
              <a:rPr lang="ru-RU" sz="1400" dirty="0">
                <a:solidFill>
                  <a:schemeClr val="tx2"/>
                </a:solidFill>
              </a:rPr>
              <a:t>продукции успешно проходит</a:t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экспертизу на химический состав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ПРОБЛЕМЫ: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Множество перемещений и внутри производственного процесса, что значительно замедляло и отрицательно сказывалось </a:t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на качестве продукции.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018280" y="3732369"/>
            <a:ext cx="45069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C31"/>
                </a:solidFill>
              </a:rPr>
              <a:t>Стало:</a:t>
            </a:r>
            <a:endParaRPr lang="ru-RU" sz="1400" dirty="0">
              <a:solidFill>
                <a:srgbClr val="006C3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6C31"/>
                </a:solidFill>
              </a:rPr>
              <a:t>2</a:t>
            </a:r>
            <a:r>
              <a:rPr lang="ru-RU" sz="1400" b="1" dirty="0">
                <a:solidFill>
                  <a:srgbClr val="659A2A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кухни</a:t>
            </a:r>
            <a:endParaRPr lang="ru-RU" sz="1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6C31"/>
                </a:solidFill>
              </a:rPr>
              <a:t>по 12 </a:t>
            </a:r>
            <a:r>
              <a:rPr lang="ru-RU" sz="1400" dirty="0">
                <a:solidFill>
                  <a:schemeClr val="tx2"/>
                </a:solidFill>
              </a:rPr>
              <a:t>наименований в каждой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C31"/>
                </a:solidFill>
              </a:rPr>
              <a:t>Мах</a:t>
            </a:r>
            <a:r>
              <a:rPr lang="ru-RU" sz="1400" b="1" dirty="0">
                <a:solidFill>
                  <a:srgbClr val="006C31"/>
                </a:solidFill>
              </a:rPr>
              <a:t> 30 000 </a:t>
            </a:r>
            <a:r>
              <a:rPr lang="ru-RU" sz="1400" dirty="0">
                <a:solidFill>
                  <a:schemeClr val="tx2"/>
                </a:solidFill>
              </a:rPr>
              <a:t>порций в день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6C31"/>
                </a:solidFill>
              </a:rPr>
              <a:t>98 % </a:t>
            </a:r>
            <a:r>
              <a:rPr lang="ru-RU" sz="1400" dirty="0">
                <a:solidFill>
                  <a:schemeClr val="tx2"/>
                </a:solidFill>
              </a:rPr>
              <a:t>продукции успешно проходит</a:t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экспертизу на химический состав</a:t>
            </a:r>
          </a:p>
          <a:p>
            <a:r>
              <a:rPr lang="ru-RU" sz="1400" b="1" dirty="0">
                <a:solidFill>
                  <a:srgbClr val="006C31"/>
                </a:solidFill>
              </a:rPr>
              <a:t>ЧТО СДЕЛАНО: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Производство перенесено и оптимизировано по площадям, 3 кухни объединены в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Устранены лишние перемещения.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Увеличен ассортимент продукции.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Оптимизирована выдача питания в раздаточных пунктах.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020980" y="1403610"/>
            <a:ext cx="37934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C31"/>
                </a:solidFill>
              </a:rPr>
              <a:t>Стало:</a:t>
            </a:r>
            <a:endParaRPr lang="ru-RU" sz="1400" dirty="0">
              <a:solidFill>
                <a:srgbClr val="006C3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6C31"/>
                </a:solidFill>
              </a:rPr>
              <a:t>ВПП – до 13 </a:t>
            </a:r>
            <a:r>
              <a:rPr lang="ru-RU" sz="1400" dirty="0">
                <a:solidFill>
                  <a:schemeClr val="tx2"/>
                </a:solidFill>
              </a:rPr>
              <a:t>дней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получения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услуги.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6C31"/>
                </a:solidFill>
              </a:rPr>
              <a:t>2 визита – </a:t>
            </a:r>
            <a:r>
              <a:rPr lang="ru-RU" sz="1400" dirty="0">
                <a:solidFill>
                  <a:schemeClr val="tx2"/>
                </a:solidFill>
              </a:rPr>
              <a:t>закрытый канал связи.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006C3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6C31"/>
                </a:solidFill>
              </a:rPr>
              <a:t>ВПП – до 15 </a:t>
            </a:r>
            <a:r>
              <a:rPr lang="ru-RU" sz="1400" dirty="0">
                <a:solidFill>
                  <a:schemeClr val="tx2"/>
                </a:solidFill>
              </a:rPr>
              <a:t>мин в УСЗН.</a:t>
            </a:r>
          </a:p>
          <a:p>
            <a:r>
              <a:rPr lang="ru-RU" sz="1400" b="1" dirty="0">
                <a:solidFill>
                  <a:srgbClr val="006C31"/>
                </a:solidFill>
              </a:rPr>
              <a:t>ЧТО СДЕЛАНО: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Повышено качество информирования </a:t>
            </a:r>
            <a:br>
              <a:rPr lang="ru-RU" sz="1400" dirty="0">
                <a:solidFill>
                  <a:schemeClr val="tx2"/>
                </a:solidFill>
              </a:rPr>
            </a:br>
            <a:r>
              <a:rPr lang="ru-RU" sz="1400" dirty="0">
                <a:solidFill>
                  <a:schemeClr val="tx2"/>
                </a:solidFill>
              </a:rPr>
              <a:t>об услуге.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</a:rPr>
              <a:t>Упрощен процесс получения права на предоставление детского питания.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7299" y="1196753"/>
            <a:ext cx="331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/>
                </a:solidFill>
              </a:rPr>
              <a:t>Получение услуги для населения</a:t>
            </a:r>
            <a:r>
              <a:rPr lang="en-US" sz="1400" b="1" dirty="0">
                <a:solidFill>
                  <a:schemeClr val="tx2"/>
                </a:solidFill>
              </a:rPr>
              <a:t>: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7299" y="3614118"/>
            <a:ext cx="2967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</a:rPr>
              <a:t>Производственная линия</a:t>
            </a:r>
            <a:r>
              <a:rPr lang="en-US" sz="1600" b="1" dirty="0">
                <a:solidFill>
                  <a:schemeClr val="tx2"/>
                </a:solidFill>
              </a:rPr>
              <a:t>: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5575" y="895582"/>
            <a:ext cx="9153654" cy="250610"/>
          </a:xfrm>
          <a:prstGeom prst="rect">
            <a:avLst/>
          </a:prstGeom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«Оптимизация процесса питанием детей в возрасте до трех лет через специальные пункты питания (молочные кухни) 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2933" y="1246963"/>
            <a:ext cx="9240464" cy="242752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5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E37E1B23-F8F3-9C45-9BDC-615AC34F1DC8}"/>
              </a:ext>
            </a:extLst>
          </p:cNvPr>
          <p:cNvSpPr/>
          <p:nvPr/>
        </p:nvSpPr>
        <p:spPr>
          <a:xfrm>
            <a:off x="296432" y="1881940"/>
            <a:ext cx="2336941" cy="294649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6AAF0FE-84B5-094D-B0C2-0F48F8660BE1}"/>
              </a:ext>
            </a:extLst>
          </p:cNvPr>
          <p:cNvSpPr/>
          <p:nvPr/>
        </p:nvSpPr>
        <p:spPr>
          <a:xfrm>
            <a:off x="7221925" y="1882548"/>
            <a:ext cx="2478479" cy="294649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B35FAA-799E-E34F-B505-3E72D441CD74}"/>
              </a:ext>
            </a:extLst>
          </p:cNvPr>
          <p:cNvSpPr/>
          <p:nvPr/>
        </p:nvSpPr>
        <p:spPr>
          <a:xfrm>
            <a:off x="2809241" y="1891173"/>
            <a:ext cx="4236815" cy="294649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29364" y="692210"/>
            <a:ext cx="1404156" cy="708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15E96-3A2A-514D-9ECB-C5F856E5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123" y="753180"/>
            <a:ext cx="607479" cy="647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E3FCBC7-9230-1046-9D4C-37689DA04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01" y="827791"/>
            <a:ext cx="446525" cy="57298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9A7AED91-44C0-CB4D-B769-9B54DFDFD8B6}"/>
              </a:ext>
            </a:extLst>
          </p:cNvPr>
          <p:cNvSpPr txBox="1">
            <a:spLocks/>
          </p:cNvSpPr>
          <p:nvPr/>
        </p:nvSpPr>
        <p:spPr bwMode="auto">
          <a:xfrm>
            <a:off x="541638" y="973021"/>
            <a:ext cx="6606920" cy="57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0" hangingPunct="0">
              <a:defRPr sz="2200" b="1" kern="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Направление: «Эффективный муниципалитет»</a:t>
            </a:r>
          </a:p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Новый подход - </a:t>
            </a:r>
            <a:r>
              <a:rPr lang="en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Lean Smart City </a:t>
            </a:r>
            <a:r>
              <a:rPr lang="ru-RU" sz="1517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город Саров </a:t>
            </a:r>
          </a:p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192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Оптимизация и </a:t>
            </a:r>
            <a:r>
              <a:rPr lang="ru-RU" sz="1192" b="0" dirty="0" err="1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цифровизация</a:t>
            </a:r>
            <a:r>
              <a:rPr lang="ru-RU" sz="1192" b="0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</a:rPr>
              <a:t> основных процессов в муниципальном управлении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6DBE8B-5EF6-EF45-8E04-ED5AF3B72EC2}"/>
              </a:ext>
            </a:extLst>
          </p:cNvPr>
          <p:cNvSpPr/>
          <p:nvPr/>
        </p:nvSpPr>
        <p:spPr>
          <a:xfrm>
            <a:off x="272480" y="937821"/>
            <a:ext cx="140371" cy="643385"/>
          </a:xfrm>
          <a:prstGeom prst="rect">
            <a:avLst/>
          </a:prstGeom>
          <a:solidFill>
            <a:srgbClr val="423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ACC5CF7E-2ACD-1B4D-9885-8C027B530729}"/>
              </a:ext>
            </a:extLst>
          </p:cNvPr>
          <p:cNvSpPr txBox="1"/>
          <p:nvPr/>
        </p:nvSpPr>
        <p:spPr>
          <a:xfrm>
            <a:off x="272425" y="1869672"/>
            <a:ext cx="2376908" cy="317224"/>
          </a:xfrm>
          <a:prstGeom prst="rect">
            <a:avLst/>
          </a:prstGeom>
          <a:noFill/>
        </p:spPr>
        <p:txBody>
          <a:bodyPr vert="horz" wrap="square" lIns="0" tIns="34756" rIns="0" bIns="0" rtlCol="0">
            <a:spAutoFit/>
          </a:bodyPr>
          <a:lstStyle/>
          <a:p>
            <a:pPr marL="18294" marR="7330" algn="ctr" defTabSz="1317248">
              <a:lnSpc>
                <a:spcPts val="2179"/>
              </a:lnSpc>
              <a:spcBef>
                <a:spcPts val="274"/>
              </a:spcBef>
            </a:pPr>
            <a:r>
              <a:rPr lang="ru-RU" sz="1300" b="1" spc="-8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Проблемы</a:t>
            </a:r>
            <a:endParaRPr sz="1300" dirty="0">
              <a:solidFill>
                <a:prstClr val="whit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43DBFFD2-44E6-0945-A0B3-59B74FD8177A}"/>
              </a:ext>
            </a:extLst>
          </p:cNvPr>
          <p:cNvSpPr txBox="1"/>
          <p:nvPr/>
        </p:nvSpPr>
        <p:spPr>
          <a:xfrm>
            <a:off x="2937444" y="1875236"/>
            <a:ext cx="4049989" cy="317224"/>
          </a:xfrm>
          <a:prstGeom prst="rect">
            <a:avLst/>
          </a:prstGeom>
        </p:spPr>
        <p:txBody>
          <a:bodyPr vert="horz" wrap="square" lIns="0" tIns="34756" rIns="0" bIns="0" rtlCol="0">
            <a:spAutoFit/>
          </a:bodyPr>
          <a:lstStyle/>
          <a:p>
            <a:pPr marL="18294" marR="7330" algn="ctr" defTabSz="1317248">
              <a:lnSpc>
                <a:spcPts val="2179"/>
              </a:lnSpc>
              <a:spcBef>
                <a:spcPts val="274"/>
              </a:spcBef>
            </a:pPr>
            <a:r>
              <a:rPr lang="ru-RU" sz="1300" b="1" spc="-8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Процессы </a:t>
            </a:r>
            <a:endParaRPr sz="1300" dirty="0">
              <a:solidFill>
                <a:prstClr val="whit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6C2F93B2-3EC3-AB4E-ABC3-C84C613E9DC1}"/>
              </a:ext>
            </a:extLst>
          </p:cNvPr>
          <p:cNvSpPr txBox="1"/>
          <p:nvPr/>
        </p:nvSpPr>
        <p:spPr>
          <a:xfrm>
            <a:off x="2883827" y="2217381"/>
            <a:ext cx="4103605" cy="833904"/>
          </a:xfrm>
          <a:prstGeom prst="rect">
            <a:avLst/>
          </a:prstGeom>
        </p:spPr>
        <p:txBody>
          <a:bodyPr vert="horz" wrap="square" lIns="0" tIns="34756" rIns="0" bIns="0" rtlCol="0" anchor="t">
            <a:spAutoFit/>
          </a:bodyPr>
          <a:lstStyle/>
          <a:p>
            <a:pPr marL="18282" marR="7330" defTabSz="1317248">
              <a:spcBef>
                <a:spcPts val="274"/>
              </a:spcBef>
            </a:pPr>
            <a:r>
              <a:rPr lang="ru-RU" sz="1083" b="1" u="sng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Участники</a:t>
            </a:r>
            <a:r>
              <a:rPr lang="ru-RU" sz="1083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: </a:t>
            </a:r>
            <a:r>
              <a:rPr lang="ru-RU" sz="1083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ДГХ администрации ЗАТО Саров, 10 организаций</a:t>
            </a:r>
            <a:endParaRPr lang="ru-RU" sz="1083" b="1" spc="-8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  <a:p>
            <a:pPr marL="18282" marR="7330" defTabSz="1317248">
              <a:spcBef>
                <a:spcPts val="274"/>
              </a:spcBef>
            </a:pPr>
            <a:r>
              <a:rPr lang="ru-RU" sz="1083" b="1" u="sng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Заказчики</a:t>
            </a:r>
            <a:r>
              <a:rPr lang="ru-RU" sz="1083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: </a:t>
            </a:r>
            <a:r>
              <a:rPr lang="ru-RU" sz="1083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Физические и юридические лица</a:t>
            </a:r>
          </a:p>
          <a:p>
            <a:pPr marL="18282" marR="7330" defTabSz="1317248">
              <a:spcBef>
                <a:spcPts val="274"/>
              </a:spcBef>
            </a:pPr>
            <a:r>
              <a:rPr lang="ru-RU" sz="1083" b="1" u="sng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Показатель</a:t>
            </a:r>
            <a:r>
              <a:rPr lang="ru-RU" sz="1083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: </a:t>
            </a:r>
            <a:r>
              <a:rPr lang="ru-RU" sz="1083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Время протекания </a:t>
            </a:r>
            <a:r>
              <a:rPr lang="ru-RU" sz="975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процесса</a:t>
            </a:r>
            <a:r>
              <a:rPr lang="ru-RU" sz="1083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(ВПП)</a:t>
            </a:r>
          </a:p>
          <a:p>
            <a:pPr marL="18294" marR="7330" defTabSz="1317248">
              <a:spcBef>
                <a:spcPts val="274"/>
              </a:spcBef>
            </a:pPr>
            <a:endParaRPr lang="ru-RU" sz="1192" spc="-8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7546BB7A-8BA2-584E-9721-58FBC626E943}"/>
              </a:ext>
            </a:extLst>
          </p:cNvPr>
          <p:cNvSpPr txBox="1"/>
          <p:nvPr/>
        </p:nvSpPr>
        <p:spPr>
          <a:xfrm>
            <a:off x="7510036" y="1886145"/>
            <a:ext cx="2123540" cy="317224"/>
          </a:xfrm>
          <a:prstGeom prst="rect">
            <a:avLst/>
          </a:prstGeom>
        </p:spPr>
        <p:txBody>
          <a:bodyPr vert="horz" wrap="square" lIns="0" tIns="34756" rIns="0" bIns="0" rtlCol="0">
            <a:spAutoFit/>
          </a:bodyPr>
          <a:lstStyle/>
          <a:p>
            <a:pPr marL="18294" marR="7330" algn="ctr" defTabSz="1317248">
              <a:lnSpc>
                <a:spcPts val="2179"/>
              </a:lnSpc>
              <a:spcBef>
                <a:spcPts val="274"/>
              </a:spcBef>
            </a:pPr>
            <a:r>
              <a:rPr lang="ru-RU" sz="1300" b="1" spc="-8" dirty="0">
                <a:solidFill>
                  <a:prstClr val="whit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Цифровизация </a:t>
            </a:r>
            <a:endParaRPr sz="1300" dirty="0">
              <a:solidFill>
                <a:prstClr val="whit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0C68A4E-3C23-064B-9E2B-C2C6B412D914}"/>
              </a:ext>
            </a:extLst>
          </p:cNvPr>
          <p:cNvSpPr/>
          <p:nvPr/>
        </p:nvSpPr>
        <p:spPr bwMode="auto">
          <a:xfrm>
            <a:off x="301571" y="2164297"/>
            <a:ext cx="2306370" cy="3604964"/>
          </a:xfrm>
          <a:prstGeom prst="rect">
            <a:avLst/>
          </a:prstGeom>
          <a:noFill/>
          <a:ln w="28575" cap="flat" cmpd="sng" algn="ctr">
            <a:solidFill>
              <a:srgbClr val="42312E"/>
            </a:solidFill>
            <a:prstDash val="solid"/>
          </a:ln>
          <a:effectLst/>
        </p:spPr>
        <p:txBody>
          <a:bodyPr lIns="98901" tIns="49436" rIns="98901" bIns="49436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88946" eaLnBrk="0" hangingPunct="0">
              <a:defRPr/>
            </a:pPr>
            <a:endParaRPr lang="ru-RU" sz="1625" b="1" kern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5C5285E-1671-1F47-B794-BC854F70685D}"/>
              </a:ext>
            </a:extLst>
          </p:cNvPr>
          <p:cNvSpPr/>
          <p:nvPr/>
        </p:nvSpPr>
        <p:spPr bwMode="auto">
          <a:xfrm>
            <a:off x="2825203" y="1891172"/>
            <a:ext cx="4218058" cy="3878089"/>
          </a:xfrm>
          <a:prstGeom prst="rect">
            <a:avLst/>
          </a:prstGeom>
          <a:noFill/>
          <a:ln w="28575" cap="flat" cmpd="sng" algn="ctr">
            <a:solidFill>
              <a:srgbClr val="42312E"/>
            </a:solidFill>
            <a:prstDash val="solid"/>
          </a:ln>
          <a:effectLst/>
        </p:spPr>
        <p:txBody>
          <a:bodyPr lIns="98901" tIns="49436" rIns="98901" bIns="49436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88946" eaLnBrk="0" hangingPunct="0">
              <a:defRPr/>
            </a:pPr>
            <a:endParaRPr lang="ru-RU" sz="1625" b="1" kern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A2F219A-FDDC-174D-9AC6-58BAA8A2B282}"/>
              </a:ext>
            </a:extLst>
          </p:cNvPr>
          <p:cNvSpPr/>
          <p:nvPr/>
        </p:nvSpPr>
        <p:spPr bwMode="auto">
          <a:xfrm>
            <a:off x="7221926" y="1891173"/>
            <a:ext cx="2427611" cy="3878087"/>
          </a:xfrm>
          <a:prstGeom prst="rect">
            <a:avLst/>
          </a:prstGeom>
          <a:noFill/>
          <a:ln w="28575" cap="flat" cmpd="sng" algn="ctr">
            <a:solidFill>
              <a:srgbClr val="42312E"/>
            </a:solidFill>
            <a:prstDash val="solid"/>
          </a:ln>
          <a:effectLst/>
        </p:spPr>
        <p:txBody>
          <a:bodyPr lIns="98901" tIns="49436" rIns="98901" bIns="49436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88946" eaLnBrk="0" hangingPunct="0">
              <a:defRPr/>
            </a:pPr>
            <a:endParaRPr lang="ru-RU" sz="1625" b="1" kern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08">
            <a:extLst>
              <a:ext uri="{FF2B5EF4-FFF2-40B4-BE49-F238E27FC236}">
                <a16:creationId xmlns:a16="http://schemas.microsoft.com/office/drawing/2014/main" id="{323F7000-D2C0-594F-B610-AA9B1E022AED}"/>
              </a:ext>
            </a:extLst>
          </p:cNvPr>
          <p:cNvCxnSpPr>
            <a:cxnSpLocks/>
          </p:cNvCxnSpPr>
          <p:nvPr/>
        </p:nvCxnSpPr>
        <p:spPr>
          <a:xfrm>
            <a:off x="293400" y="3614868"/>
            <a:ext cx="9290705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dash"/>
          </a:ln>
          <a:effectLst/>
        </p:spPr>
      </p:cxnSp>
      <p:cxnSp>
        <p:nvCxnSpPr>
          <p:cNvPr id="29" name="Straight Connector 208">
            <a:extLst>
              <a:ext uri="{FF2B5EF4-FFF2-40B4-BE49-F238E27FC236}">
                <a16:creationId xmlns:a16="http://schemas.microsoft.com/office/drawing/2014/main" id="{18F9AF90-B08C-6640-8D1B-65CBF811149D}"/>
              </a:ext>
            </a:extLst>
          </p:cNvPr>
          <p:cNvCxnSpPr>
            <a:cxnSpLocks/>
          </p:cNvCxnSpPr>
          <p:nvPr/>
        </p:nvCxnSpPr>
        <p:spPr>
          <a:xfrm>
            <a:off x="293400" y="4561563"/>
            <a:ext cx="9290705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dash"/>
          </a:ln>
          <a:effectLst/>
        </p:spPr>
      </p:cxnSp>
      <p:sp>
        <p:nvSpPr>
          <p:cNvPr id="30" name="object 27">
            <a:extLst>
              <a:ext uri="{FF2B5EF4-FFF2-40B4-BE49-F238E27FC236}">
                <a16:creationId xmlns:a16="http://schemas.microsoft.com/office/drawing/2014/main" id="{E55515C4-4CF8-684D-915C-590BFFD153F4}"/>
              </a:ext>
            </a:extLst>
          </p:cNvPr>
          <p:cNvSpPr txBox="1"/>
          <p:nvPr/>
        </p:nvSpPr>
        <p:spPr>
          <a:xfrm>
            <a:off x="382590" y="2217381"/>
            <a:ext cx="2063815" cy="1356676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L="309553" marR="7330" indent="-309553" defTabSz="1317248">
              <a:spcBef>
                <a:spcPts val="274"/>
              </a:spcBef>
              <a:buFont typeface="Wingdings" panose="05000000000000000000" pitchFamily="2" charset="2"/>
              <a:buChar char="ü"/>
              <a:tabLst>
                <a:tab pos="150956" algn="l"/>
              </a:tabLst>
            </a:pPr>
            <a:r>
              <a:rPr lang="ru-RU" sz="1137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Длительное время получения разрешения на земляные работы  </a:t>
            </a:r>
          </a:p>
          <a:p>
            <a:pPr marL="309553" marR="7330" indent="-309553" defTabSz="1317248">
              <a:spcBef>
                <a:spcPts val="274"/>
              </a:spcBef>
              <a:buFont typeface="Wingdings" panose="05000000000000000000" pitchFamily="2" charset="2"/>
              <a:buChar char="ü"/>
              <a:tabLst>
                <a:tab pos="150956" algn="l"/>
              </a:tabLst>
            </a:pPr>
            <a:r>
              <a:rPr lang="ru-RU" sz="1137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Большое количество организаций согласующих проект последовательно.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FD8E1F0-C9C7-6442-9111-BC5AD3E0E7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6" b="26234"/>
          <a:stretch/>
        </p:blipFill>
        <p:spPr>
          <a:xfrm>
            <a:off x="478731" y="4837747"/>
            <a:ext cx="1761594" cy="833649"/>
          </a:xfrm>
          <a:prstGeom prst="rect">
            <a:avLst/>
          </a:prstGeom>
        </p:spPr>
      </p:pic>
      <p:sp>
        <p:nvSpPr>
          <p:cNvPr id="33" name="Text Box 29">
            <a:extLst>
              <a:ext uri="{FF2B5EF4-FFF2-40B4-BE49-F238E27FC236}">
                <a16:creationId xmlns:a16="http://schemas.microsoft.com/office/drawing/2014/main" id="{BBE23883-5E57-1042-9447-393D5D6A3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841" y="4816738"/>
            <a:ext cx="899337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643" rIns="14643">
            <a:spAutoFit/>
          </a:bodyPr>
          <a:lstStyle>
            <a:defPPr>
              <a:defRPr lang="ru-RU"/>
            </a:defPPr>
            <a:lvl1pPr algn="ctr" defTabSz="686623">
              <a:spcBef>
                <a:spcPct val="50000"/>
              </a:spcBef>
              <a:spcAft>
                <a:spcPct val="0"/>
              </a:spcAft>
              <a:defRPr sz="1051" b="1" ker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/>
            <a:r>
              <a:rPr lang="ru-RU" sz="975" dirty="0">
                <a:solidFill>
                  <a:prstClr val="black"/>
                </a:solidFill>
                <a:latin typeface="Calibri" panose="020F0502020204030204"/>
              </a:rPr>
              <a:t>Потери</a:t>
            </a:r>
          </a:p>
        </p:txBody>
      </p:sp>
      <p:sp>
        <p:nvSpPr>
          <p:cNvPr id="34" name="object 27">
            <a:extLst>
              <a:ext uri="{FF2B5EF4-FFF2-40B4-BE49-F238E27FC236}">
                <a16:creationId xmlns:a16="http://schemas.microsoft.com/office/drawing/2014/main" id="{958887FE-B642-EB49-A0B4-49042924D744}"/>
              </a:ext>
            </a:extLst>
          </p:cNvPr>
          <p:cNvSpPr txBox="1"/>
          <p:nvPr/>
        </p:nvSpPr>
        <p:spPr>
          <a:xfrm>
            <a:off x="579319" y="3535736"/>
            <a:ext cx="1922294" cy="1016646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R="7330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300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60</a:t>
            </a:r>
            <a:r>
              <a:rPr lang="ru-RU" sz="1137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дней</a:t>
            </a:r>
          </a:p>
          <a:p>
            <a:pPr marR="7330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300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10</a:t>
            </a:r>
            <a:r>
              <a:rPr lang="ru-RU" sz="1137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</a:t>
            </a:r>
            <a:r>
              <a:rPr lang="ru-RU" sz="1137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согласований </a:t>
            </a:r>
          </a:p>
          <a:p>
            <a:pPr marR="7330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300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7000</a:t>
            </a:r>
            <a:r>
              <a:rPr lang="ru-RU" sz="1137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</a:t>
            </a:r>
            <a:r>
              <a:rPr lang="ru-RU" sz="1137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рублей за ТУ</a:t>
            </a:r>
            <a:endParaRPr lang="ru-RU" sz="1137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DDDA6B-F86A-7B46-862A-8676C9295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43" y="4660353"/>
            <a:ext cx="1794164" cy="1011043"/>
          </a:xfrm>
          <a:prstGeom prst="rect">
            <a:avLst/>
          </a:prstGeom>
        </p:spPr>
      </p:pic>
      <p:pic>
        <p:nvPicPr>
          <p:cNvPr id="36" name="Picture 2" descr="https://s9.stc.all.kpcdn.net/share/i/12/3834324/inx960x640.jpg">
            <a:extLst>
              <a:ext uri="{FF2B5EF4-FFF2-40B4-BE49-F238E27FC236}">
                <a16:creationId xmlns:a16="http://schemas.microsoft.com/office/drawing/2014/main" id="{4E53DC9F-FD92-1149-81AA-4F984D7F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05" y="4660353"/>
            <a:ext cx="1864937" cy="104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bject 27">
            <a:extLst>
              <a:ext uri="{FF2B5EF4-FFF2-40B4-BE49-F238E27FC236}">
                <a16:creationId xmlns:a16="http://schemas.microsoft.com/office/drawing/2014/main" id="{045653B6-FFBF-A84D-BA9C-76C762572805}"/>
              </a:ext>
            </a:extLst>
          </p:cNvPr>
          <p:cNvSpPr txBox="1"/>
          <p:nvPr/>
        </p:nvSpPr>
        <p:spPr>
          <a:xfrm>
            <a:off x="2883827" y="2796407"/>
            <a:ext cx="4103605" cy="695213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L="309553" marR="7330" indent="-309553" defTabSz="1317248">
              <a:spcBef>
                <a:spcPts val="274"/>
              </a:spcBef>
              <a:buFont typeface="Wingdings" panose="05000000000000000000" pitchFamily="2" charset="2"/>
              <a:buChar char="Ø"/>
              <a:tabLst>
                <a:tab pos="150956" algn="l"/>
              </a:tabLst>
            </a:pPr>
            <a:r>
              <a:rPr lang="ru-RU" sz="1137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Изменение порядка получения разрешения</a:t>
            </a:r>
          </a:p>
          <a:p>
            <a:pPr marL="309553" marR="7330" indent="-309553" defTabSz="1317248">
              <a:spcBef>
                <a:spcPts val="274"/>
              </a:spcBef>
              <a:buFont typeface="Wingdings" panose="05000000000000000000" pitchFamily="2" charset="2"/>
              <a:buChar char="Ø"/>
              <a:tabLst>
                <a:tab pos="150956" algn="l"/>
              </a:tabLst>
            </a:pPr>
            <a:r>
              <a:rPr lang="ru-RU" sz="1137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Актуализация схем размещения сетей</a:t>
            </a:r>
          </a:p>
          <a:p>
            <a:pPr marL="309553" marR="7330" indent="-309553" defTabSz="1317248">
              <a:spcBef>
                <a:spcPts val="274"/>
              </a:spcBef>
              <a:buFont typeface="Wingdings" panose="05000000000000000000" pitchFamily="2" charset="2"/>
              <a:buChar char="Ø"/>
              <a:tabLst>
                <a:tab pos="150956" algn="l"/>
              </a:tabLst>
            </a:pPr>
            <a:r>
              <a:rPr lang="ru-RU" sz="1137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Получение </a:t>
            </a:r>
            <a:r>
              <a:rPr lang="ru-RU" sz="975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ТУ</a:t>
            </a:r>
            <a:r>
              <a:rPr lang="ru-RU" sz="1137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от Ростелекома на допроектной стадии</a:t>
            </a:r>
          </a:p>
        </p:txBody>
      </p:sp>
      <p:sp>
        <p:nvSpPr>
          <p:cNvPr id="38" name="object 27">
            <a:extLst>
              <a:ext uri="{FF2B5EF4-FFF2-40B4-BE49-F238E27FC236}">
                <a16:creationId xmlns:a16="http://schemas.microsoft.com/office/drawing/2014/main" id="{F60649B4-21DF-D140-BAF2-2C576B4038DF}"/>
              </a:ext>
            </a:extLst>
          </p:cNvPr>
          <p:cNvSpPr txBox="1"/>
          <p:nvPr/>
        </p:nvSpPr>
        <p:spPr>
          <a:xfrm>
            <a:off x="7285812" y="2217381"/>
            <a:ext cx="2347763" cy="1298326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L="309553" marR="7330" indent="-309553" defTabSz="1317248">
              <a:spcBef>
                <a:spcPts val="274"/>
              </a:spcBef>
              <a:buFont typeface="Wingdings" panose="05000000000000000000" pitchFamily="2" charset="2"/>
              <a:buChar char="Ø"/>
              <a:tabLst>
                <a:tab pos="150956" algn="l"/>
              </a:tabLst>
            </a:pPr>
            <a:r>
              <a:rPr lang="ru-RU" sz="1083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Размещение порядка получения разрешения на платформе «УмныйСаров.РФ»</a:t>
            </a:r>
          </a:p>
          <a:p>
            <a:pPr marL="309553" marR="7330" indent="-309553" defTabSz="1317248">
              <a:spcBef>
                <a:spcPts val="274"/>
              </a:spcBef>
              <a:buFont typeface="Wingdings" panose="05000000000000000000" pitchFamily="2" charset="2"/>
              <a:buChar char="Ø"/>
              <a:tabLst>
                <a:tab pos="150956" algn="l"/>
              </a:tabLst>
            </a:pPr>
            <a:r>
              <a:rPr lang="ru-RU" sz="1083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Заключение соглашений о параллельном согласовании проекта на платформе с использованием ЭЦП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14BCF70-8587-4D4A-B98C-92C24C3A10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81" r="65865" b="74264"/>
          <a:stretch/>
        </p:blipFill>
        <p:spPr>
          <a:xfrm>
            <a:off x="7339171" y="4707982"/>
            <a:ext cx="2206981" cy="963415"/>
          </a:xfrm>
          <a:prstGeom prst="rect">
            <a:avLst/>
          </a:prstGeom>
        </p:spPr>
      </p:pic>
      <p:sp>
        <p:nvSpPr>
          <p:cNvPr id="40" name="object 27">
            <a:extLst>
              <a:ext uri="{FF2B5EF4-FFF2-40B4-BE49-F238E27FC236}">
                <a16:creationId xmlns:a16="http://schemas.microsoft.com/office/drawing/2014/main" id="{3D42EC04-E156-E34D-BD3C-43BED361CC9B}"/>
              </a:ext>
            </a:extLst>
          </p:cNvPr>
          <p:cNvSpPr txBox="1"/>
          <p:nvPr/>
        </p:nvSpPr>
        <p:spPr>
          <a:xfrm>
            <a:off x="3001409" y="3695501"/>
            <a:ext cx="1922294" cy="696046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R="7330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517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30</a:t>
            </a:r>
            <a:r>
              <a:rPr lang="ru-RU" sz="1192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дней</a:t>
            </a:r>
          </a:p>
          <a:p>
            <a:pPr marR="7330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517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10</a:t>
            </a:r>
            <a:r>
              <a:rPr lang="ru-RU" sz="1192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согласований</a:t>
            </a:r>
            <a:endParaRPr lang="ru-RU" sz="1192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41" name="object 27">
            <a:extLst>
              <a:ext uri="{FF2B5EF4-FFF2-40B4-BE49-F238E27FC236}">
                <a16:creationId xmlns:a16="http://schemas.microsoft.com/office/drawing/2014/main" id="{6595839F-FF78-2A40-B196-0C0537ABE109}"/>
              </a:ext>
            </a:extLst>
          </p:cNvPr>
          <p:cNvSpPr txBox="1"/>
          <p:nvPr/>
        </p:nvSpPr>
        <p:spPr>
          <a:xfrm>
            <a:off x="5065138" y="3731515"/>
            <a:ext cx="1922294" cy="696046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R="7330" algn="ctr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517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50%</a:t>
            </a:r>
          </a:p>
          <a:p>
            <a:pPr marR="7330" algn="ctr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192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Сокращение ВПП</a:t>
            </a:r>
            <a:endParaRPr lang="ru-RU" sz="1192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42" name="object 27">
            <a:extLst>
              <a:ext uri="{FF2B5EF4-FFF2-40B4-BE49-F238E27FC236}">
                <a16:creationId xmlns:a16="http://schemas.microsoft.com/office/drawing/2014/main" id="{79B2B8B0-2AB8-2B4D-92C1-BC52CC5CA07C}"/>
              </a:ext>
            </a:extLst>
          </p:cNvPr>
          <p:cNvSpPr txBox="1"/>
          <p:nvPr/>
        </p:nvSpPr>
        <p:spPr>
          <a:xfrm>
            <a:off x="7339171" y="3747610"/>
            <a:ext cx="1922294" cy="696046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R="7330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300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15</a:t>
            </a:r>
            <a:r>
              <a:rPr lang="ru-RU" sz="1083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дней</a:t>
            </a:r>
          </a:p>
          <a:p>
            <a:pPr marR="7330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300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5</a:t>
            </a:r>
            <a:r>
              <a:rPr lang="ru-RU" sz="1300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 </a:t>
            </a:r>
            <a:r>
              <a:rPr lang="ru-RU" sz="1083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согласований</a:t>
            </a:r>
            <a:endParaRPr lang="ru-RU" sz="1083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43" name="object 27">
            <a:extLst>
              <a:ext uri="{FF2B5EF4-FFF2-40B4-BE49-F238E27FC236}">
                <a16:creationId xmlns:a16="http://schemas.microsoft.com/office/drawing/2014/main" id="{6AD508D8-E383-D04D-A260-02697E053A65}"/>
              </a:ext>
            </a:extLst>
          </p:cNvPr>
          <p:cNvSpPr txBox="1"/>
          <p:nvPr/>
        </p:nvSpPr>
        <p:spPr>
          <a:xfrm>
            <a:off x="8093992" y="3753549"/>
            <a:ext cx="1922294" cy="696046"/>
          </a:xfrm>
          <a:prstGeom prst="rect">
            <a:avLst/>
          </a:prstGeom>
        </p:spPr>
        <p:txBody>
          <a:bodyPr vert="horz" wrap="square" lIns="0" tIns="92414" rIns="0" bIns="0" numCol="1" rtlCol="0">
            <a:spAutoFit/>
          </a:bodyPr>
          <a:lstStyle/>
          <a:p>
            <a:pPr marR="7330" algn="ctr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733" b="1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75%</a:t>
            </a:r>
          </a:p>
          <a:p>
            <a:pPr marR="7330" algn="ctr" defTabSz="1317248">
              <a:lnSpc>
                <a:spcPts val="2179"/>
              </a:lnSpc>
              <a:spcBef>
                <a:spcPts val="274"/>
              </a:spcBef>
              <a:tabLst>
                <a:tab pos="150956" algn="l"/>
              </a:tabLst>
            </a:pPr>
            <a:r>
              <a:rPr lang="ru-RU" sz="1083" spc="-8" dirty="0">
                <a:solidFill>
                  <a:srgbClr val="42312E"/>
                </a:solidFill>
                <a:latin typeface="Fira Sans" panose="020B0603050000020004" pitchFamily="34" charset="0"/>
                <a:ea typeface="Fira Sans" panose="020B0603050000020004" pitchFamily="34" charset="0"/>
                <a:cs typeface="Trebuchet MS"/>
              </a:rPr>
              <a:t>Сокращение ВПП</a:t>
            </a:r>
            <a:endParaRPr lang="ru-RU" sz="1083" dirty="0">
              <a:solidFill>
                <a:srgbClr val="42312E"/>
              </a:solidFill>
              <a:latin typeface="Fira Sans" panose="020B0603050000020004" pitchFamily="34" charset="0"/>
              <a:ea typeface="Fira Sans" panose="020B0603050000020004" pitchFamily="34" charset="0"/>
              <a:cs typeface="Trebuchet M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0CC5B22-5DB7-B446-9AAB-2438C4F99F85}"/>
              </a:ext>
            </a:extLst>
          </p:cNvPr>
          <p:cNvSpPr/>
          <p:nvPr/>
        </p:nvSpPr>
        <p:spPr>
          <a:xfrm>
            <a:off x="1754645" y="4707982"/>
            <a:ext cx="485680" cy="485680"/>
          </a:xfrm>
          <a:prstGeom prst="ellipse">
            <a:avLst/>
          </a:prstGeom>
          <a:noFill/>
          <a:ln>
            <a:solidFill>
              <a:srgbClr val="4231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 fontAlgn="base">
              <a:spcBef>
                <a:spcPct val="0"/>
              </a:spcBef>
              <a:spcAft>
                <a:spcPct val="0"/>
              </a:spcAft>
            </a:pPr>
            <a:endParaRPr lang="ru-RU" sz="1950">
              <a:solidFill>
                <a:prstClr val="white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9B9A138-3EDA-3E4F-AD12-2A4191F2649B}"/>
              </a:ext>
            </a:extLst>
          </p:cNvPr>
          <p:cNvSpPr/>
          <p:nvPr/>
        </p:nvSpPr>
        <p:spPr>
          <a:xfrm>
            <a:off x="9321485" y="5847269"/>
            <a:ext cx="36099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9057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Fira Sans Light" panose="020B0603050000020004" pitchFamily="34" charset="0"/>
                <a:ea typeface="Fira Sans Light" panose="020B06030500000200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9510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0713" y="1"/>
            <a:ext cx="5256584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Контактная информация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45</a:t>
            </a:fld>
            <a:endParaRPr lang="ru-RU" alt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</a:t>
            </a:r>
            <a:endParaRPr lang="ru-RU" sz="36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27201" r="23577" b="48071"/>
          <a:stretch/>
        </p:blipFill>
        <p:spPr>
          <a:xfrm>
            <a:off x="642712" y="1268760"/>
            <a:ext cx="1783079" cy="2249424"/>
          </a:xfrm>
        </p:spPr>
      </p:pic>
      <p:sp>
        <p:nvSpPr>
          <p:cNvPr id="7" name="Прямоугольник 6"/>
          <p:cNvSpPr/>
          <p:nvPr/>
        </p:nvSpPr>
        <p:spPr>
          <a:xfrm>
            <a:off x="2626959" y="3518184"/>
            <a:ext cx="6419088" cy="1755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Грошева Ирина Владимировна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руководитель проекта АО «ПСР»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+7 (916) 042-25-43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hlinkClick r:id="rId4"/>
              </a:rPr>
              <a:t>groshevaiv@ps-rosatom.ru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Образование: высшее</a:t>
            </a: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2003 – обучение Производственной системе ГАЗ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2003-2007 – ООО «АЗ ГАЗ» (бригадир участка сборки)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2007-2010 – Дирекция по развитию ПС ГАЗ</a:t>
            </a:r>
          </a:p>
          <a:p>
            <a:r>
              <a:rPr lang="ru-RU" sz="1600" dirty="0">
                <a:solidFill>
                  <a:schemeClr val="tx1"/>
                </a:solidFill>
              </a:rPr>
              <a:t>2010–2018 – Дирекция по развитию ПСР Топливной компании «</a:t>
            </a:r>
            <a:r>
              <a:rPr lang="ru-RU" sz="1600" dirty="0" err="1" smtClean="0">
                <a:solidFill>
                  <a:schemeClr val="tx1"/>
                </a:solidFill>
              </a:rPr>
              <a:t>Росатома</a:t>
            </a:r>
            <a:r>
              <a:rPr lang="ru-RU" sz="1600" dirty="0" smtClean="0">
                <a:solidFill>
                  <a:schemeClr val="tx1"/>
                </a:solidFill>
              </a:rPr>
              <a:t>» (2012 – обучение руководителей ГК «</a:t>
            </a:r>
            <a:r>
              <a:rPr lang="ru-RU" sz="1600" dirty="0" err="1" smtClean="0">
                <a:solidFill>
                  <a:schemeClr val="tx1"/>
                </a:solidFill>
              </a:rPr>
              <a:t>Росатом</a:t>
            </a:r>
            <a:r>
              <a:rPr lang="ru-RU" sz="1600" dirty="0" smtClean="0">
                <a:solidFill>
                  <a:schemeClr val="tx1"/>
                </a:solidFill>
              </a:rPr>
              <a:t>»)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2018 по </a:t>
            </a:r>
            <a:r>
              <a:rPr lang="ru-RU" sz="1600" dirty="0" err="1" smtClean="0">
                <a:solidFill>
                  <a:schemeClr val="tx1"/>
                </a:solidFill>
              </a:rPr>
              <a:t>наст.вр</a:t>
            </a:r>
            <a:r>
              <a:rPr lang="ru-RU" sz="1600" dirty="0" smtClean="0">
                <a:solidFill>
                  <a:schemeClr val="tx1"/>
                </a:solidFill>
              </a:rPr>
              <a:t>. – АО «Производственная система ПСР»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С начала 2018 – прикомандирована к объединенному проектному офису ГК «</a:t>
            </a:r>
            <a:r>
              <a:rPr lang="ru-RU" sz="1600" dirty="0" err="1" smtClean="0">
                <a:solidFill>
                  <a:schemeClr val="tx1"/>
                </a:solidFill>
              </a:rPr>
              <a:t>Росатом</a:t>
            </a:r>
            <a:r>
              <a:rPr lang="ru-RU" sz="1600" dirty="0" smtClean="0">
                <a:solidFill>
                  <a:schemeClr val="tx1"/>
                </a:solidFill>
              </a:rPr>
              <a:t>» и правительства Нижегородской области. Координатор направления «Эффективное правительство, эффективный муниципалитет». С 2019 года – дополнительно Сахалинская и Орловская области.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48843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10"/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5"/>
          <a:stretch/>
        </p:blipFill>
        <p:spPr>
          <a:xfrm>
            <a:off x="4179918" y="5944936"/>
            <a:ext cx="1126914" cy="803460"/>
          </a:xfrm>
          <a:prstGeom prst="rect">
            <a:avLst/>
          </a:prstGeom>
        </p:spPr>
      </p:pic>
      <p:sp>
        <p:nvSpPr>
          <p:cNvPr id="4" name="Rectangle 69"/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4862434" y="2638746"/>
            <a:ext cx="4187359" cy="24550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2" b="0" i="0" u="none" strike="noStrike" kern="0" cap="none" spc="0" normalizeH="0" baseline="0" noProof="0" dirty="0" err="1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100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402497" y="2638746"/>
            <a:ext cx="4187359" cy="245502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2" b="0" i="0" u="none" strike="noStrike" kern="0" cap="none" spc="0" normalizeH="0" baseline="0" noProof="0" dirty="0" err="1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16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1412864" y="1502743"/>
            <a:ext cx="3179507" cy="10406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Минсредмаш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1962 – 1991 гг.,</a:t>
            </a:r>
            <a:b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Научная организация труда, производства и управления</a:t>
            </a:r>
          </a:p>
        </p:txBody>
      </p:sp>
      <p:sp>
        <p:nvSpPr>
          <p:cNvPr id="8" name="Прямоугольник 1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5860568" y="1502743"/>
            <a:ext cx="3179507" cy="10406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rgbClr val="808080"/>
            </a:solidFill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Toyota Production System (TPS)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система </a:t>
            </a:r>
            <a:r>
              <a:rPr kumimoji="0" lang="ru-RU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«Тойота»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"/>
          <p:cNvGrpSpPr/>
          <p:nvPr>
            <p:custDataLst>
              <p:tags r:id="rId5"/>
            </p:custDataLst>
          </p:nvPr>
        </p:nvGrpSpPr>
        <p:grpSpPr>
          <a:xfrm>
            <a:off x="4821010" y="1406842"/>
            <a:ext cx="1020084" cy="1251923"/>
            <a:chOff x="-1639961" y="1182825"/>
            <a:chExt cx="999777" cy="1227000"/>
          </a:xfrm>
        </p:grpSpPr>
        <p:pic>
          <p:nvPicPr>
            <p:cNvPr id="10" name="Picture 9" descr="white-pix-frame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-1639961" y="1182825"/>
              <a:ext cx="999777" cy="12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://www.leaninfo.ru/wp-content/uploads/2010/03/2010-03-02_000030.jpg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 rotWithShape="1">
            <a:blip r:embed="rId29" cstate="email"/>
            <a:srcRect l="13128" t="8629" r="13128" b="4509"/>
            <a:stretch/>
          </p:blipFill>
          <p:spPr bwMode="auto">
            <a:xfrm>
              <a:off x="-1488599" y="1338443"/>
              <a:ext cx="649579" cy="8520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  <p:grpSp>
        <p:nvGrpSpPr>
          <p:cNvPr id="12" name="Group 4"/>
          <p:cNvGrpSpPr/>
          <p:nvPr>
            <p:custDataLst>
              <p:tags r:id="rId6"/>
            </p:custDataLst>
          </p:nvPr>
        </p:nvGrpSpPr>
        <p:grpSpPr>
          <a:xfrm>
            <a:off x="363624" y="1406842"/>
            <a:ext cx="1020084" cy="1251923"/>
            <a:chOff x="-1639961" y="2928689"/>
            <a:chExt cx="999777" cy="1227000"/>
          </a:xfrm>
        </p:grpSpPr>
        <p:pic>
          <p:nvPicPr>
            <p:cNvPr id="13" name="Picture 9" descr="white-pix-frame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-1639961" y="2928689"/>
              <a:ext cx="999777" cy="1227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://www.libozersk.ru/pics/special_date/image/6/large/________.jpg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0" cstate="email"/>
            <a:stretch>
              <a:fillRect/>
            </a:stretch>
          </p:blipFill>
          <p:spPr bwMode="auto">
            <a:xfrm>
              <a:off x="-1497092" y="3080405"/>
              <a:ext cx="677122" cy="8854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  <p:grpSp>
        <p:nvGrpSpPr>
          <p:cNvPr id="15" name="Group 5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02498" y="1118621"/>
            <a:ext cx="4187359" cy="275358"/>
            <a:chOff x="915" y="855"/>
            <a:chExt cx="2686" cy="170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25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855"/>
              <a:ext cx="2686" cy="17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659" anchor="b">
              <a:spAutoFit/>
            </a:bodyPr>
            <a:lstStyle/>
            <a:p>
              <a:r>
                <a:rPr lang="ru-RU" sz="1632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Лучшее в СССР</a:t>
              </a:r>
            </a:p>
          </p:txBody>
        </p:sp>
      </p:grpSp>
      <p:grpSp>
        <p:nvGrpSpPr>
          <p:cNvPr id="18" name="Group 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862434" y="1124744"/>
            <a:ext cx="4187359" cy="275358"/>
            <a:chOff x="915" y="865"/>
            <a:chExt cx="2686" cy="170"/>
          </a:xfrm>
        </p:grpSpPr>
        <p:cxnSp>
          <p:nvCxnSpPr>
            <p:cNvPr id="19" name="AutoShape 249"/>
            <p:cNvCxnSpPr>
              <a:cxnSpLocks noChangeShapeType="1"/>
              <a:stCxn id="20" idx="4"/>
              <a:endCxn id="20" idx="6"/>
            </p:cNvCxnSpPr>
            <p:nvPr/>
          </p:nvCxnSpPr>
          <p:spPr bwMode="auto">
            <a:xfrm>
              <a:off x="915" y="1035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AutoShape 250"/>
            <p:cNvSpPr>
              <a:spLocks noChangeArrowheads="1"/>
            </p:cNvSpPr>
            <p:nvPr/>
          </p:nvSpPr>
          <p:spPr bwMode="auto">
            <a:xfrm>
              <a:off x="915" y="865"/>
              <a:ext cx="2686" cy="17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659" anchor="b">
              <a:spAutoFit/>
            </a:bodyPr>
            <a:lstStyle/>
            <a:p>
              <a:r>
                <a:rPr lang="ru-RU" sz="1632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Лучшее в мире</a:t>
              </a:r>
            </a:p>
          </p:txBody>
        </p:sp>
      </p:grpSp>
      <p:sp>
        <p:nvSpPr>
          <p:cNvPr id="21" name="Rectangle 7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862434" y="2629029"/>
            <a:ext cx="4187359" cy="2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632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Постоянное совершенствование</a:t>
            </a:r>
            <a:endParaRPr lang="ru-RU" sz="1632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847316" y="3561069"/>
            <a:ext cx="4187360" cy="50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93675" marR="0" lvl="1" indent="-192088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ru-RU" sz="1632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Производство и поставки </a:t>
            </a:r>
            <a:br>
              <a:rPr kumimoji="0" lang="ru-RU" sz="1632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632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«точно</a:t>
            </a:r>
            <a:r>
              <a:rPr kumimoji="0" lang="ru-RU" sz="1632" b="0" i="0" u="none" strike="noStrike" kern="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 вовремя»</a:t>
            </a:r>
            <a:endParaRPr kumimoji="0" lang="ru-RU" sz="1632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7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4852715" y="4306584"/>
            <a:ext cx="4187360" cy="25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93675" marR="0" lvl="1" indent="-192088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ru-RU" sz="1632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Визуализация и оптимизация потоков</a:t>
            </a:r>
            <a:endParaRPr kumimoji="0" lang="ru-RU" sz="1632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7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4852715" y="2922960"/>
            <a:ext cx="4323649" cy="50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93675" marR="0" lvl="1" indent="-192088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60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ru-RU" sz="1632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Поиск и устранение </a:t>
            </a:r>
            <a:r>
              <a:rPr kumimoji="0" lang="ru-RU" sz="1632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потерь</a:t>
            </a:r>
            <a:r>
              <a:rPr kumimoji="0" lang="ru-RU" sz="1632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лишние движения, перемещения, обработка и др.</a:t>
            </a:r>
          </a:p>
        </p:txBody>
      </p:sp>
      <p:cxnSp>
        <p:nvCxnSpPr>
          <p:cNvPr id="25" name="Straight Connector 10"/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402497" y="4139031"/>
            <a:ext cx="4187359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cxnSp>
        <p:nvCxnSpPr>
          <p:cNvPr id="26" name="Straight Connector 56"/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4862434" y="3453397"/>
            <a:ext cx="4187359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cxnSp>
        <p:nvCxnSpPr>
          <p:cNvPr id="27" name="Straight Connector 57"/>
          <p:cNvCxnSpPr>
            <a:cxnSpLocks/>
          </p:cNvCxnSpPr>
          <p:nvPr>
            <p:custDataLst>
              <p:tags r:id="rId15"/>
            </p:custDataLst>
          </p:nvPr>
        </p:nvCxnSpPr>
        <p:spPr>
          <a:xfrm>
            <a:off x="4852716" y="4139031"/>
            <a:ext cx="4187359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sp>
        <p:nvSpPr>
          <p:cNvPr id="28" name="Rectangle 7"/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402497" y="2629029"/>
            <a:ext cx="4187359" cy="2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spcBef>
                <a:spcPts val="612"/>
              </a:spcBef>
              <a:spcAft>
                <a:spcPts val="612"/>
              </a:spcAft>
              <a:buClr>
                <a:srgbClr val="002960"/>
              </a:buClr>
            </a:pPr>
            <a:r>
              <a:rPr lang="ru-RU" sz="1632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Научная организация</a:t>
            </a:r>
            <a:endParaRPr lang="ru-RU" sz="1632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7"/>
          <p:cNvSpPr txBox="1">
            <a:spLocks/>
          </p:cNvSpPr>
          <p:nvPr>
            <p:custDataLst>
              <p:tags r:id="rId17"/>
            </p:custDataLst>
          </p:nvPr>
        </p:nvSpPr>
        <p:spPr>
          <a:xfrm>
            <a:off x="402497" y="3004161"/>
            <a:ext cx="4187359" cy="25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spcBef>
                <a:spcPts val="612"/>
              </a:spcBef>
              <a:spcAft>
                <a:spcPts val="612"/>
              </a:spcAft>
              <a:buClr>
                <a:srgbClr val="002960"/>
              </a:buClr>
            </a:pPr>
            <a:r>
              <a:rPr lang="ru-RU" sz="1632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(эргономика рабочего места)</a:t>
            </a:r>
          </a:p>
        </p:txBody>
      </p:sp>
      <p:sp>
        <p:nvSpPr>
          <p:cNvPr id="30" name="Rectangle 7"/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402497" y="3542887"/>
            <a:ext cx="4187359" cy="50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spcBef>
                <a:spcPts val="612"/>
              </a:spcBef>
              <a:spcAft>
                <a:spcPts val="612"/>
              </a:spcAft>
              <a:buClr>
                <a:srgbClr val="002960"/>
              </a:buClr>
            </a:pPr>
            <a:r>
              <a:rPr lang="ru-RU" sz="1632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 </a:t>
            </a:r>
            <a:r>
              <a:rPr lang="ru-RU" sz="1632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32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32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(новые методы планирования)</a:t>
            </a:r>
            <a:endParaRPr lang="ru-RU" sz="1632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7"/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402497" y="4337044"/>
            <a:ext cx="4187359" cy="51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spcBef>
                <a:spcPts val="612"/>
              </a:spcBef>
              <a:spcAft>
                <a:spcPts val="612"/>
              </a:spcAft>
              <a:buClr>
                <a:srgbClr val="002960"/>
              </a:buClr>
            </a:pPr>
            <a:r>
              <a:rPr lang="ru-RU" sz="1632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 </a:t>
            </a:r>
            <a:r>
              <a:rPr lang="ru-RU" sz="1632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(сокращение уровней, </a:t>
            </a:r>
            <a:r>
              <a:rPr lang="ru-RU" sz="1632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соцсоревнование, бригадный метод)</a:t>
            </a:r>
          </a:p>
        </p:txBody>
      </p:sp>
      <p:cxnSp>
        <p:nvCxnSpPr>
          <p:cNvPr id="32" name="Straight Connector 62"/>
          <p:cNvCxnSpPr>
            <a:cxnSpLocks/>
          </p:cNvCxnSpPr>
          <p:nvPr>
            <p:custDataLst>
              <p:tags r:id="rId20"/>
            </p:custDataLst>
          </p:nvPr>
        </p:nvCxnSpPr>
        <p:spPr>
          <a:xfrm>
            <a:off x="402497" y="3453397"/>
            <a:ext cx="4187359" cy="0"/>
          </a:xfrm>
          <a:prstGeom prst="line">
            <a:avLst/>
          </a:prstGeom>
          <a:noFill/>
          <a:ln w="9525" cap="flat" cmpd="sng" algn="ctr">
            <a:solidFill>
              <a:srgbClr val="BFBFBF"/>
            </a:solidFill>
            <a:prstDash val="dash"/>
          </a:ln>
          <a:effectLst/>
        </p:spPr>
      </p:cxn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FB4AB1-B8EC-415D-AE03-A9C01327FDA6}" type="slidenum">
              <a:rPr lang="ru-RU" smtClean="0">
                <a:solidFill>
                  <a:srgbClr val="0D6186"/>
                </a:solidFill>
              </a:rPr>
              <a:pPr>
                <a:defRPr/>
              </a:pPr>
              <a:t>5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 bwMode="auto">
          <a:xfrm>
            <a:off x="916532" y="17666"/>
            <a:ext cx="756548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77109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54217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431326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908434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14400">
              <a:lnSpc>
                <a:spcPct val="95000"/>
              </a:lnSpc>
              <a:spcBef>
                <a:spcPts val="2000"/>
              </a:spcBef>
              <a:buClr>
                <a:srgbClr val="000000"/>
              </a:buClr>
              <a:buSzPct val="100000"/>
            </a:pPr>
            <a:r>
              <a:rPr lang="ru-RU" altLang="ru-RU" sz="1910" kern="0" dirty="0">
                <a:solidFill>
                  <a:schemeClr val="accent3">
                    <a:lumMod val="20000"/>
                    <a:lumOff val="8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Истоки Производственной системы Росатома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endParaRPr lang="ru-RU" sz="3600" dirty="0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464496" y="5018923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en-US" sz="18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 (1955-1964) –</a:t>
            </a:r>
          </a:p>
          <a:p>
            <a:pPr algn="ctr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выросла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234" y="5013176"/>
            <a:ext cx="4362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за 9 </a:t>
            </a:r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(1958-1967)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выросла в </a:t>
            </a:r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3656856" y="5967917"/>
            <a:ext cx="642240" cy="330413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5364013" y="5936506"/>
            <a:ext cx="597099" cy="36182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96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>
          <a:xfrm>
            <a:off x="2936776" y="4653136"/>
            <a:ext cx="1008112" cy="69204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/>
          <a:stretch/>
        </p:blipFill>
        <p:spPr>
          <a:xfrm>
            <a:off x="159631" y="5345178"/>
            <a:ext cx="1122561" cy="140180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5F091-A418-48E2-B21B-9DD2A9739E1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33941" y="1"/>
            <a:ext cx="6437328" cy="9620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77109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54217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431326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908434" algn="l" rtl="0" fontAlgn="base">
              <a:spcBef>
                <a:spcPct val="0"/>
              </a:spcBef>
              <a:spcAft>
                <a:spcPct val="0"/>
              </a:spcAft>
              <a:defRPr sz="2095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ru-RU" sz="1910" kern="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Суть производственной системы </a:t>
            </a:r>
            <a:br>
              <a:rPr lang="ru-RU" sz="1910" kern="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1910" kern="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на </a:t>
            </a:r>
            <a:r>
              <a:rPr lang="ru-RU" sz="1910" kern="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принципах бережливого производства</a:t>
            </a:r>
          </a:p>
        </p:txBody>
      </p:sp>
      <p:sp>
        <p:nvSpPr>
          <p:cNvPr id="5" name="Rectangle 70"/>
          <p:cNvSpPr>
            <a:spLocks noChangeArrowheads="1"/>
          </p:cNvSpPr>
          <p:nvPr/>
        </p:nvSpPr>
        <p:spPr bwMode="auto">
          <a:xfrm>
            <a:off x="1180742" y="1282428"/>
            <a:ext cx="4317026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ja-JP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Увидеть </a:t>
            </a:r>
            <a:r>
              <a:rPr lang="ru-RU" altLang="ja-JP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потери и резервы в потоке</a:t>
            </a:r>
            <a:endParaRPr lang="en-US" altLang="ja-JP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74"/>
          <p:cNvSpPr>
            <a:spLocks noChangeArrowheads="1"/>
          </p:cNvSpPr>
          <p:nvPr/>
        </p:nvSpPr>
        <p:spPr bwMode="auto">
          <a:xfrm>
            <a:off x="1238258" y="5345178"/>
            <a:ext cx="8539277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ja-JP" sz="2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Работать</a:t>
            </a:r>
            <a:r>
              <a:rPr lang="ru-RU" altLang="ja-JP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над устранением потерь, повышением производительности </a:t>
            </a:r>
            <a:br>
              <a:rPr lang="ru-RU" altLang="ja-JP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ja-JP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через оптимизацию потоков</a:t>
            </a:r>
            <a:endParaRPr lang="en-US" altLang="ja-JP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8352" y="1923166"/>
            <a:ext cx="7369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7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         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+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          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           </a:t>
            </a:r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+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         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6582" y="2545044"/>
            <a:ext cx="309634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Устранять из потока </a:t>
            </a:r>
            <a:br>
              <a:rPr lang="ru-RU" altLang="ja-JP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ja-JP" sz="1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видов потерь</a:t>
            </a:r>
            <a:r>
              <a:rPr lang="ru-RU" altLang="ja-JP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 транспортировка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 обработка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складирование (запасы)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 (отделить человека от станка)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лишние движения (эргономика)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(передается на следующие стадии)</a:t>
            </a:r>
          </a:p>
          <a:p>
            <a:pPr marL="249238" indent="-249238">
              <a:buFont typeface="+mj-lt"/>
              <a:buAutoNum type="arabicPeriod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перепроизводство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97850" y="2522664"/>
            <a:ext cx="27998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Вскрывать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резервы производительности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 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22610" y="2537520"/>
            <a:ext cx="24221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Мобилизация неиспользованного потенциала человека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(воспитание лидеров по проведению улучшений)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9" y="1204444"/>
            <a:ext cx="853202" cy="108058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ru-RU" sz="36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1273239" y="5018074"/>
            <a:ext cx="1428165" cy="1241293"/>
          </a:xfrm>
          <a:prstGeom prst="ellipse">
            <a:avLst/>
          </a:prstGeom>
          <a:solidFill>
            <a:srgbClr val="CCECFF">
              <a:alpha val="18039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ручное управление 16"/>
          <p:cNvSpPr/>
          <p:nvPr/>
        </p:nvSpPr>
        <p:spPr>
          <a:xfrm rot="3400905" flipH="1">
            <a:off x="2947111" y="4647623"/>
            <a:ext cx="131471" cy="891614"/>
          </a:xfrm>
          <a:prstGeom prst="flowChartManualOperatio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238258" y="939736"/>
            <a:ext cx="1266469" cy="1117696"/>
          </a:xfrm>
          <a:prstGeom prst="ellipse">
            <a:avLst/>
          </a:prstGeom>
          <a:solidFill>
            <a:srgbClr val="CCECFF">
              <a:alpha val="18039"/>
            </a:srgb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ручное управление 18"/>
          <p:cNvSpPr/>
          <p:nvPr/>
        </p:nvSpPr>
        <p:spPr>
          <a:xfrm rot="8346165" flipH="1">
            <a:off x="2496301" y="1828866"/>
            <a:ext cx="131886" cy="737363"/>
          </a:xfrm>
          <a:prstGeom prst="flowChartManualOperatio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98" y="3776150"/>
            <a:ext cx="2227609" cy="1484144"/>
          </a:xfrm>
          <a:prstGeom prst="rect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H="1">
            <a:off x="5063014" y="4260057"/>
            <a:ext cx="0" cy="100023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6282898" y="4653136"/>
            <a:ext cx="830342" cy="69204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769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532" y="1"/>
            <a:ext cx="7565482" cy="962025"/>
          </a:xfrm>
        </p:spPr>
        <p:txBody>
          <a:bodyPr/>
          <a:lstStyle/>
          <a:p>
            <a:r>
              <a:rPr lang="ru-RU" sz="191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Цели производственной системы на основах </a:t>
            </a:r>
            <a:r>
              <a:rPr lang="ru-RU" sz="191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БП – </a:t>
            </a:r>
            <a:br>
              <a:rPr lang="ru-RU" sz="191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191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от снижения ВПП к снижению себестоимости. </a:t>
            </a:r>
            <a:br>
              <a:rPr lang="ru-RU" sz="191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ru-RU" sz="191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Пример. Аэропорт</a:t>
            </a:r>
            <a:endParaRPr lang="ru-RU" sz="1910" b="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6777" y="1112526"/>
            <a:ext cx="63310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 Н. Хаяси обратились хозяева одного крупного японского аэропорта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800" dirty="0">
              <a:solidFill>
                <a:srgbClr val="66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indent="-198438">
              <a:spcBef>
                <a:spcPts val="600"/>
              </a:spcBef>
              <a:buFontTx/>
              <a:buChar char="-"/>
            </a:pP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нам срочно снизить себестоимость грузовых перевозок </a:t>
            </a:r>
            <a:b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12 %? Если мы это не сделаем за полгода, мы вылетаем с рынка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Bef>
                <a:spcPts val="600"/>
              </a:spcBef>
            </a:pP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 Хаяси:</a:t>
            </a:r>
            <a:endParaRPr lang="ru-RU" sz="5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438" indent="-198438">
              <a:spcBef>
                <a:spcPts val="600"/>
              </a:spcBef>
              <a:buFontTx/>
              <a:buChar char="-"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Забудьте про эту цель! Даю установку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снизить количество прикасаний к багажу в 3 раза.</a:t>
            </a:r>
          </a:p>
          <a:p>
            <a:pPr marL="198438" indent="-198438">
              <a:buFontTx/>
              <a:buChar char="-"/>
            </a:pPr>
            <a:endParaRPr lang="ru-RU" sz="17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 descr="http://s00.yaplakal.com/pics/pics_original/0/4/8/2458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b="5007"/>
          <a:stretch/>
        </p:blipFill>
        <p:spPr bwMode="auto">
          <a:xfrm>
            <a:off x="3399585" y="4407853"/>
            <a:ext cx="2779896" cy="1881027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36777" y="2703111"/>
            <a:ext cx="6388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Обучение, картирование, текущее, идеальное, целевое... Снижение прикасаний – это по-другому сформулированное снижение ВПП. </a:t>
            </a:r>
          </a:p>
        </p:txBody>
      </p:sp>
      <p:pic>
        <p:nvPicPr>
          <p:cNvPr id="51206" name="Picture 6" descr="http://s00.yaplakal.com/pics/pics_original/9/4/8/2458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5"/>
          <a:stretch/>
        </p:blipFill>
        <p:spPr bwMode="auto">
          <a:xfrm>
            <a:off x="6268833" y="4407853"/>
            <a:ext cx="2928804" cy="1881027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https://static37.cmtt.ru/paper-media/e6/5e/42/cdc665e96838b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0" y="1160204"/>
            <a:ext cx="2184177" cy="218417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4253" y="3664601"/>
            <a:ext cx="86833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4600"/>
            <a:endParaRPr lang="ru-RU" sz="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Мораль: если бы работали напрямую с целью снижения себестоимости, то полгода крутились бы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экономистами в кабинетах вокруг таблиц и расчетов, и остались бы ни с чем.</a:t>
            </a:r>
          </a:p>
        </p:txBody>
      </p:sp>
      <p:pic>
        <p:nvPicPr>
          <p:cNvPr id="51210" name="Picture 10" descr="http://s00.yaplakal.com/pics/pics_original/1/4/8/2458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b="5537"/>
          <a:stretch/>
        </p:blipFill>
        <p:spPr bwMode="auto">
          <a:xfrm>
            <a:off x="632521" y="4407853"/>
            <a:ext cx="2677713" cy="1881027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36777" y="3226331"/>
            <a:ext cx="6392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Через 5 месяцев сума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шедшей работы в поле делают замеры.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о, чудо! </a:t>
            </a:r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Себестоимость снизилась на 15 </a:t>
            </a:r>
            <a:r>
              <a:rPr lang="ru-RU" sz="1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ru-RU" sz="36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451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31" y="1"/>
            <a:ext cx="6454738" cy="962025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Потери-«враги» прячутся в любом процессе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51272-8146-4A71-8277-00F646BA9F81}" type="slidenum">
              <a:rPr lang="ru-RU" smtClean="0">
                <a:solidFill>
                  <a:srgbClr val="0D6186"/>
                </a:solidFill>
              </a:rPr>
              <a:pPr/>
              <a:t>8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821648" y="2942511"/>
            <a:ext cx="1469758" cy="445014"/>
          </a:xfrm>
          <a:prstGeom prst="rect">
            <a:avLst/>
          </a:prstGeom>
          <a:solidFill>
            <a:srgbClr val="DF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2" descr="&amp;Kcy;&amp;acy;&amp;rcy;&amp;tcy;&amp;icy;&amp;ncy;&amp;kcy;&amp;icy; &amp;pcy;&amp;ocy; &amp;zcy;&amp;acy;&amp;pcy;&amp;rcy;&amp;ocy;&amp;scy;&amp;ucy; &amp;acy;&amp;ncy;&amp;acy;&amp;lcy;&amp;icy;&amp;zcy; &amp;kcy;&amp;rcy;&amp;ocy;&amp;vcy;&amp;icy; &amp;vcy;&amp;iecy;&amp;ncy;&amp;y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284" y="3336849"/>
            <a:ext cx="2212377" cy="147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389282466"/>
              </p:ext>
            </p:extLst>
          </p:nvPr>
        </p:nvGraphicFramePr>
        <p:xfrm>
          <a:off x="4003721" y="2324173"/>
          <a:ext cx="4639887" cy="318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5772893" y="1896769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2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Работа, добавляющая ценность</a:t>
            </a:r>
            <a:b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Непосредственно забор крови </a:t>
            </a:r>
            <a:b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вакутайнером из вены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921969" y="2781601"/>
            <a:ext cx="19544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необходимая, </a:t>
            </a:r>
            <a:b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не добавляющая ценность: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Перевязка жгутом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Дезинфекция места </a:t>
            </a:r>
            <a:b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забора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каждом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цикле)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Дезинфекция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утилизация инструмента после приема пациентов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раз в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смену) и т.д. 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373274" y="5397023"/>
            <a:ext cx="33558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Явные потери!</a:t>
            </a:r>
          </a:p>
          <a:p>
            <a:pPr marL="192088" indent="-192088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Очередь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пациентов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 кабинетом</a:t>
            </a:r>
          </a:p>
          <a:p>
            <a:pPr marL="192088" indent="-192088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времени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талончике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никто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попадает – живая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очередь</a:t>
            </a:r>
          </a:p>
          <a:p>
            <a:pPr marL="192088" indent="-192088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Пересечение потоков больных и </a:t>
            </a: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здоровых пациентов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02428" y="1066513"/>
            <a:ext cx="3983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0" i="0" u="none" strike="noStrike" kern="1200" spc="0" baseline="0">
                <a:solidFill>
                  <a:srgbClr val="414142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забора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крови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вены в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поликлинике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6771400" y="2512123"/>
            <a:ext cx="72008" cy="30894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6771400" y="2660292"/>
            <a:ext cx="36004" cy="1625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80992" y="1110085"/>
            <a:ext cx="0" cy="552913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31876" y="1074501"/>
            <a:ext cx="433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0" i="0" u="none" strike="noStrike" kern="1200" spc="0" baseline="0">
                <a:solidFill>
                  <a:srgbClr val="414142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армирование 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бетонирование чаши бассейна испарительной градирни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3264031"/>
            <a:ext cx="1955557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88961377"/>
              </p:ext>
            </p:extLst>
          </p:nvPr>
        </p:nvGraphicFramePr>
        <p:xfrm>
          <a:off x="928630" y="2128495"/>
          <a:ext cx="4170207" cy="333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2647978" y="1829295"/>
            <a:ext cx="2353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2" defTabSz="957824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Работа, добавляющая ценность</a:t>
            </a:r>
            <a:endParaRPr lang="ru-RU" sz="12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92088" defTabSz="957824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Армирование площадки</a:t>
            </a:r>
          </a:p>
          <a:p>
            <a:pPr marL="285750" lvl="0" indent="-192088" defTabSz="957824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Бетонирование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346546" y="5397022"/>
            <a:ext cx="3448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defTabSz="957824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необходимая, но не добавляющая ценность:</a:t>
            </a:r>
          </a:p>
          <a:p>
            <a:pPr marL="285750" indent="-192088" defTabSz="957824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Разметка</a:t>
            </a:r>
          </a:p>
          <a:p>
            <a:pPr marL="285750" indent="-192088" defTabSz="957824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Обрезка арматуры</a:t>
            </a:r>
          </a:p>
          <a:p>
            <a:pPr marL="285750" indent="-192088" defTabSz="957824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Контрольная проверка высотных отметок</a:t>
            </a:r>
          </a:p>
          <a:p>
            <a:pPr marL="285750" indent="-192088" defTabSz="957824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Перемещение и выравнивание опалубки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64309" y="2875454"/>
            <a:ext cx="1964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57824">
              <a:tabLst>
                <a:tab pos="0" algn="l"/>
              </a:tabLst>
            </a:pP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Явные потери!</a:t>
            </a:r>
          </a:p>
          <a:p>
            <a:pPr marL="192088" indent="-192088" defTabSz="957824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 бетона</a:t>
            </a:r>
          </a:p>
          <a:p>
            <a:pPr marL="192088" indent="-192088" defTabSz="957824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Ранний уход на обед</a:t>
            </a:r>
          </a:p>
          <a:p>
            <a:pPr marL="192088" indent="-192088" defTabSz="957824"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 из-за отсутствия инструментов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36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79350" y="3106286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</a:rPr>
              <a:t>25 </a:t>
            </a:r>
            <a:r>
              <a:rPr lang="ru-RU" sz="1400" dirty="0" smtClean="0">
                <a:solidFill>
                  <a:schemeClr val="bg1"/>
                </a:solidFill>
              </a:rPr>
              <a:t>%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43554" y="4680439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35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%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29794" y="3514090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40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%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43217" y="3549241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35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%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8015" y="4181274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61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%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114007" y="2451735"/>
            <a:ext cx="53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bg2">
                    <a:lumMod val="50000"/>
                  </a:schemeClr>
                </a:solidFill>
              </a:rPr>
              <a:t>4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%</a:t>
            </a:r>
            <a:endParaRPr lang="ru-RU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9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1" y="1"/>
            <a:ext cx="7097713" cy="962025"/>
          </a:xfrm>
        </p:spPr>
        <p:txBody>
          <a:bodyPr/>
          <a:lstStyle/>
          <a:p>
            <a:pPr>
              <a:tabLst>
                <a:tab pos="5649913" algn="l"/>
              </a:tabLst>
            </a:pPr>
            <a:r>
              <a:rPr lang="ru-RU" dirty="0">
                <a:solidFill>
                  <a:schemeClr val="bg1"/>
                </a:solidFill>
              </a:rPr>
              <a:t>Пример: обращение граждан (Проверь себя)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9</a:t>
            </a:fld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47580" y="5844275"/>
            <a:ext cx="651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ru-RU" sz="1800" kern="0" dirty="0">
                <a:solidFill>
                  <a:srgbClr val="002060"/>
                </a:solidFill>
              </a:rPr>
              <a:t>ИТОГО:   время выполнения </a:t>
            </a:r>
            <a:r>
              <a:rPr lang="ru-RU" sz="1800" b="1" kern="0" dirty="0">
                <a:solidFill>
                  <a:srgbClr val="002060"/>
                </a:solidFill>
              </a:rPr>
              <a:t>5 часов 40 мин</a:t>
            </a:r>
            <a:r>
              <a:rPr lang="ru-RU" sz="1800" kern="0" dirty="0">
                <a:solidFill>
                  <a:srgbClr val="002060"/>
                </a:solidFill>
              </a:rPr>
              <a:t>. время ожидания </a:t>
            </a:r>
            <a:r>
              <a:rPr lang="ru-RU" sz="1800" b="1" kern="0" dirty="0">
                <a:solidFill>
                  <a:srgbClr val="002060"/>
                </a:solidFill>
              </a:rPr>
              <a:t>13,5 дней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62225" y="1024844"/>
          <a:ext cx="8865789" cy="4790895"/>
        </p:xfrm>
        <a:graphic>
          <a:graphicData uri="http://schemas.openxmlformats.org/drawingml/2006/table">
            <a:tbl>
              <a:tblPr firstRow="1" bandRow="1"/>
              <a:tblGrid>
                <a:gridCol w="5984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элемента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выполнения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ожидания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Обращение от гражданина НО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Резолюция руководителя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исполнение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Резолюция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заместителя на исполнение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Резолюция начальника управления на исполнение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 исполнителя начальником отдела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ответа исполнителем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часа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дня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ответа на обращение с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начальником отдела и доработка при необходимости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мин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 дня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ответа на обращение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начальником отдела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ответа на обращение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начальником управления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ответа на обращение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заместителем 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Подписание документа руководителем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Отправка ответа заказчику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мин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день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6000" y="127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ru-RU" sz="36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66265" y="127070"/>
            <a:ext cx="0" cy="707886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449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8SxF5M86U68LloKmnCT2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CIlk9E3E.qf.Dc1MOb3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Up98xXXkiN6ASpJzn63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Nr6YhAf0mH0rEN_4A7Z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3eH6svI1UOLsfzgj0Zws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UDAkDUK.ECsAkktcnrw2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9rIdksJmUuCGJde60_4P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RXcSkElUeKXjTjM6esd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ZqBp_7YU6ov9nb4YGUx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McCKC1TUu1hShtITOQl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McCKC1TUu1hShtITOQl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mNG_GmWE.1nzImwZL1Z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McCKC1TUu1hShtITOQl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taayguRgEeh0bUYW.QN_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TmfnKKH0a_KJ0RBzECA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DUW0MgPE.So9EM6pHTf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Ym2PBdvtk2Z1TUTPjFvA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9NaLRX4IEK7L3JrT6ntY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zvSlZM2k.2epgHk6dFN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uieHFmUUWf3FNSM_FW6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WW61cTh9UyBfo5dNv3Ea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J9hg8jJF0KqeCRTH1HxW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7dSRHjSIEmlK5I2kfZcJw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5BWY87le0S3SDvo5WoaM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MzSCQNi40m_1jklCgWLU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WYgaKdZSUCNqVIvFpOk1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lAjfjQY0.dauBUiS1na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nNMYUtLe0WZSVPFmjc.iA"/>
</p:tagLst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-default">
  <a:themeElements>
    <a:clrScheme name="Custom 2">
      <a:dk1>
        <a:srgbClr val="414142"/>
      </a:dk1>
      <a:lt1>
        <a:srgbClr val="FFFFFF"/>
      </a:lt1>
      <a:dk2>
        <a:srgbClr val="08486B"/>
      </a:dk2>
      <a:lt2>
        <a:srgbClr val="808080"/>
      </a:lt2>
      <a:accent1>
        <a:srgbClr val="F37D07"/>
      </a:accent1>
      <a:accent2>
        <a:srgbClr val="0D6186"/>
      </a:accent2>
      <a:accent3>
        <a:srgbClr val="90CDD7"/>
      </a:accent3>
      <a:accent4>
        <a:srgbClr val="0F7C9C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Office Classic 2">
      <a:majorFont>
        <a:latin typeface="Microsoft Sans Serif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icrosoft Sans Serif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rgbClr val="08486B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1.xml><?xml version="1.0" encoding="utf-8"?>
<a:theme xmlns:a="http://schemas.openxmlformats.org/drawingml/2006/main" name="17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2.xml><?xml version="1.0" encoding="utf-8"?>
<a:theme xmlns:a="http://schemas.openxmlformats.org/drawingml/2006/main" name="10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3.xml><?xml version="1.0" encoding="utf-8"?>
<a:theme xmlns:a="http://schemas.openxmlformats.org/drawingml/2006/main" name="11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4.xml><?xml version="1.0" encoding="utf-8"?>
<a:theme xmlns:a="http://schemas.openxmlformats.org/drawingml/2006/main" name="12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5.xml><?xml version="1.0" encoding="utf-8"?>
<a:theme xmlns:a="http://schemas.openxmlformats.org/drawingml/2006/main" name="13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6.xml><?xml version="1.0" encoding="utf-8"?>
<a:theme xmlns:a="http://schemas.openxmlformats.org/drawingml/2006/main" name="1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7.xml><?xml version="1.0" encoding="utf-8"?>
<a:theme xmlns:a="http://schemas.openxmlformats.org/drawingml/2006/main" name="16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8.xml><?xml version="1.0" encoding="utf-8"?>
<a:theme xmlns:a="http://schemas.openxmlformats.org/drawingml/2006/main" name="15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DM027.potx" id="{0DB4D349-ADC4-4C2E-A928-BB11817989A0}" vid="{B776F718-2411-497F-9303-EDB258200B0F}"/>
    </a:ext>
  </a:extLst>
</a:theme>
</file>

<file path=ppt/theme/theme2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2">
    <a:dk1>
      <a:srgbClr val="414142"/>
    </a:dk1>
    <a:lt1>
      <a:srgbClr val="FFFFFF"/>
    </a:lt1>
    <a:dk2>
      <a:srgbClr val="08486B"/>
    </a:dk2>
    <a:lt2>
      <a:srgbClr val="808080"/>
    </a:lt2>
    <a:accent1>
      <a:srgbClr val="F37D07"/>
    </a:accent1>
    <a:accent2>
      <a:srgbClr val="0D6186"/>
    </a:accent2>
    <a:accent3>
      <a:srgbClr val="90CDD7"/>
    </a:accent3>
    <a:accent4>
      <a:srgbClr val="0F7C9C"/>
    </a:accent4>
    <a:accent5>
      <a:srgbClr val="F8BFAA"/>
    </a:accent5>
    <a:accent6>
      <a:srgbClr val="3E87BD"/>
    </a:accent6>
    <a:hlink>
      <a:srgbClr val="003274"/>
    </a:hlink>
    <a:folHlink>
      <a:srgbClr val="025EA1"/>
    </a:folHlink>
  </a:clrScheme>
  <a:fontScheme name="Office Classic 2">
    <a:majorFont>
      <a:latin typeface="Microsoft Sans Serif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Microsoft Sans Serif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корпоративной презентации  PowerPoint без надстройки</Template>
  <TotalTime>22755</TotalTime>
  <Words>5314</Words>
  <Application>Microsoft Office PowerPoint</Application>
  <PresentationFormat>Лист A4 (210x297 мм)</PresentationFormat>
  <Paragraphs>1338</Paragraphs>
  <Slides>45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94" baseType="lpstr">
      <vt:lpstr>ＭＳ Ｐゴシック</vt:lpstr>
      <vt:lpstr>Arial</vt:lpstr>
      <vt:lpstr>Arial Black</vt:lpstr>
      <vt:lpstr>Arial Unicode MS</vt:lpstr>
      <vt:lpstr>Calibri</vt:lpstr>
      <vt:lpstr>Calibri Light</vt:lpstr>
      <vt:lpstr>Fira Sans</vt:lpstr>
      <vt:lpstr>Fira Sans Light</vt:lpstr>
      <vt:lpstr>Fira Sans Medium</vt:lpstr>
      <vt:lpstr>Microsoft Sans Serif</vt:lpstr>
      <vt:lpstr>Tahoma</vt:lpstr>
      <vt:lpstr>Times New Roman</vt:lpstr>
      <vt:lpstr>Trebuchet MS</vt:lpstr>
      <vt:lpstr>Verdana</vt:lpstr>
      <vt:lpstr>Wingdings</vt:lpstr>
      <vt:lpstr>Специальное оформление</vt:lpstr>
      <vt:lpstr>b-default</vt:lpstr>
      <vt:lpstr>Firm Format - Russian</vt:lpstr>
      <vt:lpstr>1_Firm Format - Russian</vt:lpstr>
      <vt:lpstr>1_b-default</vt:lpstr>
      <vt:lpstr>2_b-default</vt:lpstr>
      <vt:lpstr>3_b-default</vt:lpstr>
      <vt:lpstr>4_b-default</vt:lpstr>
      <vt:lpstr>5_b-default</vt:lpstr>
      <vt:lpstr>6_b-default</vt:lpstr>
      <vt:lpstr>7_b-default</vt:lpstr>
      <vt:lpstr>8_b-default</vt:lpstr>
      <vt:lpstr>9_b-default</vt:lpstr>
      <vt:lpstr>10_b-default</vt:lpstr>
      <vt:lpstr>Тема Office</vt:lpstr>
      <vt:lpstr>1_Тема Office</vt:lpstr>
      <vt:lpstr>11_b-default</vt:lpstr>
      <vt:lpstr>12_b-default</vt:lpstr>
      <vt:lpstr>13_b-default</vt:lpstr>
      <vt:lpstr>5_RDM027</vt:lpstr>
      <vt:lpstr>17_RDM027</vt:lpstr>
      <vt:lpstr>10_RDM027</vt:lpstr>
      <vt:lpstr>11_RDM027</vt:lpstr>
      <vt:lpstr>12_RDM027</vt:lpstr>
      <vt:lpstr>13_RDM027</vt:lpstr>
      <vt:lpstr>14_RDM027</vt:lpstr>
      <vt:lpstr>16_RDM027</vt:lpstr>
      <vt:lpstr>15_RDM027</vt:lpstr>
      <vt:lpstr>3_Тема Office</vt:lpstr>
      <vt:lpstr>4_Тема Office</vt:lpstr>
      <vt:lpstr>5_Тема Office</vt:lpstr>
      <vt:lpstr>6_Тема Office</vt:lpstr>
      <vt:lpstr>think-cell Slide</vt:lpstr>
      <vt:lpstr>Visio</vt:lpstr>
      <vt:lpstr>Презентация PowerPoint</vt:lpstr>
      <vt:lpstr>Презентация PowerPoint</vt:lpstr>
      <vt:lpstr>Условия успешной работы</vt:lpstr>
      <vt:lpstr>Презентация PowerPoint</vt:lpstr>
      <vt:lpstr>Презентация PowerPoint</vt:lpstr>
      <vt:lpstr>Презентация PowerPoint</vt:lpstr>
      <vt:lpstr>Цели производственной системы на основах БП –  от снижения ВПП к снижению себестоимости.  Пример. Аэропорт</vt:lpstr>
      <vt:lpstr>Потери-«враги» прячутся в любом процессе</vt:lpstr>
      <vt:lpstr>Пример: обращение граждан (Проверь себя)</vt:lpstr>
      <vt:lpstr>Пример: обращение граждан (Проверь себя)</vt:lpstr>
      <vt:lpstr>Диаграмма распределения времени на основе примера со слайдов 10-11</vt:lpstr>
      <vt:lpstr>Классификация потерь по видам</vt:lpstr>
      <vt:lpstr>Определите вид потерь</vt:lpstr>
      <vt:lpstr>Определите вид потерь</vt:lpstr>
      <vt:lpstr>Презентация PowerPoint</vt:lpstr>
      <vt:lpstr>Базовые системы и инструменты ПСР</vt:lpstr>
      <vt:lpstr>5С. Преимущества системы</vt:lpstr>
      <vt:lpstr>5 простых шагов системы 5С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ПСР-проект Термины</vt:lpstr>
      <vt:lpstr>Процесс реализации ПСР-проекта</vt:lpstr>
      <vt:lpstr>Презентация PowerPoint</vt:lpstr>
      <vt:lpstr>Этапы ПСР-проекта  «Эффективный документооборот в администрации города Орла»</vt:lpstr>
      <vt:lpstr>Команда проекта: «Повышение эффективности рассмотрения обращений граждан и организаций»</vt:lpstr>
      <vt:lpstr>Анкетирование 1</vt:lpstr>
      <vt:lpstr>Карта текущего состояния процесса «Повышение эффективности рассмотрения обращений граждан и организаций»</vt:lpstr>
      <vt:lpstr>Производственный анализ по проекту «Повышение эффективности рассмотрения обращений граждан и организаций»</vt:lpstr>
      <vt:lpstr>Карта текущего состояния процесса «Повышение эффективности рассмотрения обращений граждан и организаций»</vt:lpstr>
      <vt:lpstr>Карта целевого состояния процесса «Повышение эффективности рассмотрения обращений граждан и организаций»</vt:lpstr>
      <vt:lpstr>Определение путей целевого состояния  и целевых показателей процесса</vt:lpstr>
      <vt:lpstr>План мероприятий по проекту «Повышение эффективности рассмотрения обращений граждан и организаций»</vt:lpstr>
      <vt:lpstr>Примеры проектов «Эффективное правительство, эффективный регион», реализованных в Нижегородской области</vt:lpstr>
      <vt:lpstr>Презентация PowerPoint</vt:lpstr>
      <vt:lpstr>Презентация PowerPoint</vt:lpstr>
      <vt:lpstr>Примеры проектов в сфере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V. Romashkin</dc:creator>
  <cp:lastModifiedBy>User</cp:lastModifiedBy>
  <cp:revision>1344</cp:revision>
  <cp:lastPrinted>2017-10-20T09:24:23Z</cp:lastPrinted>
  <dcterms:created xsi:type="dcterms:W3CDTF">2015-03-06T06:22:34Z</dcterms:created>
  <dcterms:modified xsi:type="dcterms:W3CDTF">2021-01-27T06:06:23Z</dcterms:modified>
</cp:coreProperties>
</file>